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9.xml" ContentType="application/vnd.openxmlformats-officedocument.presentationml.tags+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0.xml" ContentType="application/vnd.openxmlformats-officedocument.presentationml.tags+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1.xml" ContentType="application/vnd.openxmlformats-officedocument.presentationml.tags+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12.xml" ContentType="application/vnd.openxmlformats-officedocument.presentationml.tags+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3.xml" ContentType="application/vnd.openxmlformats-officedocument.presentationml.tags+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tags/tag26.xml" ContentType="application/vnd.openxmlformats-officedocument.presentationml.tags+xml"/>
  <Override PartName="/ppt/notesSlides/notesSlide25.xml" ContentType="application/vnd.openxmlformats-officedocument.presentationml.notesSlide+xml"/>
  <Override PartName="/ppt/tags/tag27.xml" ContentType="application/vnd.openxmlformats-officedocument.presentationml.tags+xml"/>
  <Override PartName="/ppt/notesSlides/notesSlide26.xml" ContentType="application/vnd.openxmlformats-officedocument.presentationml.notesSlide+xml"/>
  <Override PartName="/ppt/tags/tag28.xml" ContentType="application/vnd.openxmlformats-officedocument.presentationml.tags+xml"/>
  <Override PartName="/ppt/notesSlides/notesSlide27.xml" ContentType="application/vnd.openxmlformats-officedocument.presentationml.notesSlide+xml"/>
  <Override PartName="/ppt/tags/tag29.xml" ContentType="application/vnd.openxmlformats-officedocument.presentationml.tags+xml"/>
  <Override PartName="/ppt/notesSlides/notesSlide28.xml" ContentType="application/vnd.openxmlformats-officedocument.presentationml.notesSlide+xml"/>
  <Override PartName="/ppt/tags/tag30.xml" ContentType="application/vnd.openxmlformats-officedocument.presentationml.tags+xml"/>
  <Override PartName="/ppt/notesSlides/notesSlide29.xml" ContentType="application/vnd.openxmlformats-officedocument.presentationml.notesSlide+xml"/>
  <Override PartName="/ppt/tags/tag31.xml" ContentType="application/vnd.openxmlformats-officedocument.presentationml.tags+xml"/>
  <Override PartName="/ppt/notesSlides/notesSlide30.xml" ContentType="application/vnd.openxmlformats-officedocument.presentationml.notesSlide+xml"/>
  <Override PartName="/ppt/tags/tag32.xml" ContentType="application/vnd.openxmlformats-officedocument.presentationml.tags+xml"/>
  <Override PartName="/ppt/notesSlides/notesSlide31.xml" ContentType="application/vnd.openxmlformats-officedocument.presentationml.notesSlide+xml"/>
  <Override PartName="/ppt/tags/tag33.xml" ContentType="application/vnd.openxmlformats-officedocument.presentationml.tags+xml"/>
  <Override PartName="/ppt/notesSlides/notesSlide3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ags/tag34.xml" ContentType="application/vnd.openxmlformats-officedocument.presentationml.tags+xml"/>
  <Override PartName="/ppt/notesSlides/notesSlide33.xml" ContentType="application/vnd.openxmlformats-officedocument.presentationml.notesSlide+xml"/>
  <Override PartName="/ppt/tags/tag35.xml" ContentType="application/vnd.openxmlformats-officedocument.presentationml.tags+xml"/>
  <Override PartName="/ppt/notesSlides/notesSlide34.xml" ContentType="application/vnd.openxmlformats-officedocument.presentationml.notesSlide+xml"/>
  <Override PartName="/ppt/tags/tag36.xml" ContentType="application/vnd.openxmlformats-officedocument.presentationml.tags+xml"/>
  <Override PartName="/ppt/notesSlides/notesSlide35.xml" ContentType="application/vnd.openxmlformats-officedocument.presentationml.notesSlide+xml"/>
  <Override PartName="/ppt/tags/tag37.xml" ContentType="application/vnd.openxmlformats-officedocument.presentationml.tags+xml"/>
  <Override PartName="/ppt/notesSlides/notesSlide36.xml" ContentType="application/vnd.openxmlformats-officedocument.presentationml.notesSlide+xml"/>
  <Override PartName="/ppt/tags/tag38.xml" ContentType="application/vnd.openxmlformats-officedocument.presentationml.tags+xml"/>
  <Override PartName="/ppt/notesSlides/notesSlide37.xml" ContentType="application/vnd.openxmlformats-officedocument.presentationml.notesSlide+xml"/>
  <Override PartName="/ppt/tags/tag39.xml" ContentType="application/vnd.openxmlformats-officedocument.presentationml.tags+xml"/>
  <Override PartName="/ppt/notesSlides/notesSlide38.xml" ContentType="application/vnd.openxmlformats-officedocument.presentationml.notesSlide+xml"/>
  <Override PartName="/ppt/tags/tag40.xml" ContentType="application/vnd.openxmlformats-officedocument.presentationml.tags+xml"/>
  <Override PartName="/ppt/notesSlides/notesSlide39.xml" ContentType="application/vnd.openxmlformats-officedocument.presentationml.notesSlide+xml"/>
  <Override PartName="/ppt/tags/tag41.xml" ContentType="application/vnd.openxmlformats-officedocument.presentationml.tags+xml"/>
  <Override PartName="/ppt/notesSlides/notesSlide40.xml" ContentType="application/vnd.openxmlformats-officedocument.presentationml.notesSlide+xml"/>
  <Override PartName="/ppt/tags/tag42.xml" ContentType="application/vnd.openxmlformats-officedocument.presentationml.tags+xml"/>
  <Override PartName="/ppt/notesSlides/notesSlide41.xml" ContentType="application/vnd.openxmlformats-officedocument.presentationml.notesSlide+xml"/>
  <Override PartName="/ppt/tags/tag43.xml" ContentType="application/vnd.openxmlformats-officedocument.presentationml.tags+xml"/>
  <Override PartName="/ppt/notesSlides/notesSlide4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tags/tag44.xml" ContentType="application/vnd.openxmlformats-officedocument.presentationml.tags+xml"/>
  <Override PartName="/ppt/notesSlides/notesSlide4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tags/tag45.xml" ContentType="application/vnd.openxmlformats-officedocument.presentationml.tags+xml"/>
  <Override PartName="/ppt/notesSlides/notesSlide44.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tags/tag46.xml" ContentType="application/vnd.openxmlformats-officedocument.presentationml.tags+xml"/>
  <Override PartName="/ppt/notesSlides/notesSlide45.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tags/tag47.xml" ContentType="application/vnd.openxmlformats-officedocument.presentationml.tags+xml"/>
  <Override PartName="/ppt/notesSlides/notesSlide46.xml" ContentType="application/vnd.openxmlformats-officedocument.presentationml.notesSlide+xml"/>
  <Override PartName="/ppt/tags/tag48.xml" ContentType="application/vnd.openxmlformats-officedocument.presentationml.tags+xml"/>
  <Override PartName="/ppt/notesSlides/notesSlide47.xml" ContentType="application/vnd.openxmlformats-officedocument.presentationml.notesSlide+xml"/>
  <Override PartName="/ppt/tags/tag49.xml" ContentType="application/vnd.openxmlformats-officedocument.presentationml.tags+xml"/>
  <Override PartName="/ppt/notesSlides/notesSlide48.xml" ContentType="application/vnd.openxmlformats-officedocument.presentationml.notesSlide+xml"/>
  <Override PartName="/ppt/tags/tag50.xml" ContentType="application/vnd.openxmlformats-officedocument.presentationml.tags+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1"/>
  </p:notesMasterIdLst>
  <p:sldIdLst>
    <p:sldId id="257" r:id="rId2"/>
    <p:sldId id="281" r:id="rId3"/>
    <p:sldId id="4202" r:id="rId4"/>
    <p:sldId id="283" r:id="rId5"/>
    <p:sldId id="4216" r:id="rId6"/>
    <p:sldId id="4217" r:id="rId7"/>
    <p:sldId id="4197" r:id="rId8"/>
    <p:sldId id="4218" r:id="rId9"/>
    <p:sldId id="4219" r:id="rId10"/>
    <p:sldId id="4220" r:id="rId11"/>
    <p:sldId id="4221" r:id="rId12"/>
    <p:sldId id="4222" r:id="rId13"/>
    <p:sldId id="4198" r:id="rId14"/>
    <p:sldId id="4224" r:id="rId15"/>
    <p:sldId id="4225" r:id="rId16"/>
    <p:sldId id="4226" r:id="rId17"/>
    <p:sldId id="4227" r:id="rId18"/>
    <p:sldId id="4200" r:id="rId19"/>
    <p:sldId id="4228" r:id="rId20"/>
    <p:sldId id="4229" r:id="rId21"/>
    <p:sldId id="4230" r:id="rId22"/>
    <p:sldId id="4201" r:id="rId23"/>
    <p:sldId id="4203" r:id="rId24"/>
    <p:sldId id="4231" r:id="rId25"/>
    <p:sldId id="4232" r:id="rId26"/>
    <p:sldId id="4233" r:id="rId27"/>
    <p:sldId id="4234" r:id="rId28"/>
    <p:sldId id="4235" r:id="rId29"/>
    <p:sldId id="4210" r:id="rId30"/>
    <p:sldId id="4211" r:id="rId31"/>
    <p:sldId id="4204" r:id="rId32"/>
    <p:sldId id="4205" r:id="rId33"/>
    <p:sldId id="4236" r:id="rId34"/>
    <p:sldId id="4237" r:id="rId35"/>
    <p:sldId id="4238" r:id="rId36"/>
    <p:sldId id="4239" r:id="rId37"/>
    <p:sldId id="4240" r:id="rId38"/>
    <p:sldId id="4244" r:id="rId39"/>
    <p:sldId id="4241" r:id="rId40"/>
    <p:sldId id="4243" r:id="rId41"/>
    <p:sldId id="4212" r:id="rId42"/>
    <p:sldId id="4206" r:id="rId43"/>
    <p:sldId id="4245" r:id="rId44"/>
    <p:sldId id="4207" r:id="rId45"/>
    <p:sldId id="4246" r:id="rId46"/>
    <p:sldId id="4213" r:id="rId47"/>
    <p:sldId id="4214" r:id="rId48"/>
    <p:sldId id="4215" r:id="rId49"/>
    <p:sldId id="4247" r:id="rId50"/>
  </p:sldIdLst>
  <p:sldSz cx="12192000" cy="6858000"/>
  <p:notesSz cx="9144000" cy="6858000"/>
  <p:custDataLst>
    <p:tags r:id="rId5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93E3"/>
    <a:srgbClr val="FF6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71"/>
    <p:restoredTop sz="68091" autoAdjust="0"/>
  </p:normalViewPr>
  <p:slideViewPr>
    <p:cSldViewPr snapToGrid="0">
      <p:cViewPr varScale="1">
        <p:scale>
          <a:sx n="43" d="100"/>
          <a:sy n="43" d="100"/>
        </p:scale>
        <p:origin x="164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2BECD70E-E221-430E-91DD-E7657E55A2F3}">
      <dgm:prSet phldrT="[Text]" custT="1"/>
      <dgm:spPr/>
      <dgm:t>
        <a:bodyPr lIns="22860"/>
        <a:lstStyle/>
        <a:p>
          <a:r>
            <a:rPr lang="en-GB" sz="1200" dirty="0">
              <a:solidFill>
                <a:schemeClr val="tx1"/>
              </a:solidFill>
              <a:latin typeface="Montserrat Medium" panose="00000600000000000000" pitchFamily="2" charset="0"/>
            </a:rPr>
            <a:t>Identify the Social Issues</a:t>
          </a:r>
        </a:p>
      </dgm:t>
    </dgm:pt>
    <dgm:pt modelId="{A63A72DB-72BD-4363-8FFF-18259DDF3B28}" type="parTrans" cxnId="{E9673592-1282-45D1-B050-97468F99DC58}">
      <dgm:prSet/>
      <dgm:spPr/>
      <dgm:t>
        <a:bodyPr/>
        <a:lstStyle/>
        <a:p>
          <a:endParaRPr lang="en-GB">
            <a:latin typeface="+mn-lt"/>
          </a:endParaRPr>
        </a:p>
      </dgm:t>
    </dgm:pt>
    <dgm:pt modelId="{B465DD1C-E451-438D-840F-3C1CDF63F6D1}" type="sibTrans" cxnId="{E9673592-1282-45D1-B050-97468F99DC58}">
      <dgm:prSet/>
      <dgm:spPr/>
      <dgm:t>
        <a:bodyPr/>
        <a:lstStyle/>
        <a:p>
          <a:endParaRPr lang="en-GB">
            <a:latin typeface="+mn-lt"/>
          </a:endParaRPr>
        </a:p>
      </dgm:t>
    </dgm:pt>
    <dgm:pt modelId="{B3DDD88D-FA9A-42E1-B0DE-35D9E4945C3C}">
      <dgm:prSet phldrT="[Text]" custT="1"/>
      <dgm:spPr/>
      <dgm:t>
        <a:bodyPr/>
        <a:lstStyle/>
        <a:p>
          <a:r>
            <a:rPr lang="en-GB" sz="1200" dirty="0">
              <a:latin typeface="Montserrat Medium" panose="00000600000000000000" pitchFamily="2" charset="0"/>
            </a:rPr>
            <a:t>Research and understand the specific social problem</a:t>
          </a:r>
        </a:p>
      </dgm:t>
    </dgm:pt>
    <dgm:pt modelId="{6A346CAA-E6B8-42E0-85C3-6D0C311F3012}" type="parTrans" cxnId="{8876A0AF-F59E-45A0-97E5-F1BE15188A7D}">
      <dgm:prSet/>
      <dgm:spPr/>
      <dgm:t>
        <a:bodyPr/>
        <a:lstStyle/>
        <a:p>
          <a:endParaRPr lang="en-GB" sz="1400">
            <a:latin typeface="+mn-lt"/>
          </a:endParaRPr>
        </a:p>
      </dgm:t>
    </dgm:pt>
    <dgm:pt modelId="{A35E8D28-9A7B-443E-B0AC-FCA7B7C26FC4}" type="sibTrans" cxnId="{8876A0AF-F59E-45A0-97E5-F1BE15188A7D}">
      <dgm:prSet/>
      <dgm:spPr/>
      <dgm:t>
        <a:bodyPr/>
        <a:lstStyle/>
        <a:p>
          <a:endParaRPr lang="en-GB">
            <a:latin typeface="+mn-lt"/>
          </a:endParaRPr>
        </a:p>
      </dgm:t>
    </dgm:pt>
    <dgm:pt modelId="{C1682903-AF75-453A-8156-D148F100D52C}">
      <dgm:prSet phldrT="[Text]" custT="1"/>
      <dgm:spPr>
        <a:ln>
          <a:solidFill>
            <a:schemeClr val="accent2"/>
          </a:solidFill>
        </a:ln>
      </dgm:spPr>
      <dgm:t>
        <a:bodyPr/>
        <a:lstStyle/>
        <a:p>
          <a:r>
            <a:rPr lang="en-GB" sz="1200" dirty="0">
              <a:latin typeface="Montserrat Medium" panose="00000600000000000000" pitchFamily="2" charset="0"/>
            </a:rPr>
            <a:t>Align it with the NGOs values and mission</a:t>
          </a:r>
        </a:p>
      </dgm:t>
    </dgm:pt>
    <dgm:pt modelId="{3B8BDF56-E861-4CFB-8D4D-2ED877E3EFF4}" type="parTrans" cxnId="{F65965F8-3189-4E35-A9E4-738A50789ECB}">
      <dgm:prSet/>
      <dgm:spPr/>
      <dgm:t>
        <a:bodyPr/>
        <a:lstStyle/>
        <a:p>
          <a:endParaRPr lang="en-GB" sz="1400">
            <a:latin typeface="+mn-lt"/>
          </a:endParaRPr>
        </a:p>
      </dgm:t>
    </dgm:pt>
    <dgm:pt modelId="{23A05247-ACB5-4437-9554-0BDA34B90A41}" type="sibTrans" cxnId="{F65965F8-3189-4E35-A9E4-738A50789ECB}">
      <dgm:prSet/>
      <dgm:spPr/>
      <dgm:t>
        <a:bodyPr/>
        <a:lstStyle/>
        <a:p>
          <a:endParaRPr lang="en-GB">
            <a:latin typeface="+mn-lt"/>
          </a:endParaRPr>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15419EE2-8262-48BD-97C0-6BA8D19FEBF7}" type="pres">
      <dgm:prSet presAssocID="{2BECD70E-E221-430E-91DD-E7657E55A2F3}" presName="root" presStyleCnt="0"/>
      <dgm:spPr/>
    </dgm:pt>
    <dgm:pt modelId="{C1200269-8775-4FC3-8248-AE4F2D0F48A6}" type="pres">
      <dgm:prSet presAssocID="{2BECD70E-E221-430E-91DD-E7657E55A2F3}" presName="rootComposite" presStyleCnt="0"/>
      <dgm:spPr/>
    </dgm:pt>
    <dgm:pt modelId="{2BBE53D6-3626-41B3-9C68-0AFBC114183E}" type="pres">
      <dgm:prSet presAssocID="{2BECD70E-E221-430E-91DD-E7657E55A2F3}" presName="rootText" presStyleLbl="node1" presStyleIdx="0" presStyleCnt="1" custLinFactNeighborY="9746"/>
      <dgm:spPr/>
    </dgm:pt>
    <dgm:pt modelId="{DC2EAEF2-BD2B-408B-AA6E-5491AC7EDD76}" type="pres">
      <dgm:prSet presAssocID="{2BECD70E-E221-430E-91DD-E7657E55A2F3}" presName="rootConnector" presStyleLbl="node1" presStyleIdx="0" presStyleCnt="1"/>
      <dgm:spPr/>
    </dgm:pt>
    <dgm:pt modelId="{D27225B1-E8E0-4B10-961A-4FA1354E1BDD}" type="pres">
      <dgm:prSet presAssocID="{2BECD70E-E221-430E-91DD-E7657E55A2F3}" presName="childShape" presStyleCnt="0"/>
      <dgm:spPr/>
    </dgm:pt>
    <dgm:pt modelId="{155E49E5-5EC7-4055-862C-63A32690BE37}" type="pres">
      <dgm:prSet presAssocID="{6A346CAA-E6B8-42E0-85C3-6D0C311F3012}" presName="Name13" presStyleLbl="parChTrans1D2" presStyleIdx="0" presStyleCnt="2"/>
      <dgm:spPr/>
    </dgm:pt>
    <dgm:pt modelId="{82BD3D6D-21E2-4F49-833B-BF23EC11C916}" type="pres">
      <dgm:prSet presAssocID="{B3DDD88D-FA9A-42E1-B0DE-35D9E4945C3C}" presName="childText" presStyleLbl="bgAcc1" presStyleIdx="0" presStyleCnt="2" custScaleX="123255">
        <dgm:presLayoutVars>
          <dgm:bulletEnabled val="1"/>
        </dgm:presLayoutVars>
      </dgm:prSet>
      <dgm:spPr/>
    </dgm:pt>
    <dgm:pt modelId="{407B2E8C-BA06-4997-8BCE-53C08C8BE6E1}" type="pres">
      <dgm:prSet presAssocID="{3B8BDF56-E861-4CFB-8D4D-2ED877E3EFF4}" presName="Name13" presStyleLbl="parChTrans1D2" presStyleIdx="1" presStyleCnt="2"/>
      <dgm:spPr/>
    </dgm:pt>
    <dgm:pt modelId="{ECBCE51A-6976-484C-9969-5409BF233F74}" type="pres">
      <dgm:prSet presAssocID="{C1682903-AF75-453A-8156-D148F100D52C}" presName="childText" presStyleLbl="bgAcc1" presStyleIdx="1" presStyleCnt="2" custScaleX="123255">
        <dgm:presLayoutVars>
          <dgm:bulletEnabled val="1"/>
        </dgm:presLayoutVars>
      </dgm:prSet>
      <dgm:spPr/>
    </dgm:pt>
  </dgm:ptLst>
  <dgm:cxnLst>
    <dgm:cxn modelId="{A93ACD12-C237-4158-BE19-C7E7DA50AFC4}" type="presOf" srcId="{6A346CAA-E6B8-42E0-85C3-6D0C311F3012}" destId="{155E49E5-5EC7-4055-862C-63A32690BE37}" srcOrd="0" destOrd="0" presId="urn:microsoft.com/office/officeart/2005/8/layout/hierarchy3"/>
    <dgm:cxn modelId="{46201E2C-7AB9-43CB-AFC2-AAD8107740DD}" type="presOf" srcId="{2BECD70E-E221-430E-91DD-E7657E55A2F3}" destId="{DC2EAEF2-BD2B-408B-AA6E-5491AC7EDD76}" srcOrd="1" destOrd="0" presId="urn:microsoft.com/office/officeart/2005/8/layout/hierarchy3"/>
    <dgm:cxn modelId="{10AF1A66-8387-47CD-A7D4-AB4AE62019CF}" type="presOf" srcId="{3B8BDF56-E861-4CFB-8D4D-2ED877E3EFF4}" destId="{407B2E8C-BA06-4997-8BCE-53C08C8BE6E1}" srcOrd="0" destOrd="0" presId="urn:microsoft.com/office/officeart/2005/8/layout/hierarchy3"/>
    <dgm:cxn modelId="{4B4C598C-A1DB-4796-A454-A481E7A59085}" type="presOf" srcId="{C1682903-AF75-453A-8156-D148F100D52C}" destId="{ECBCE51A-6976-484C-9969-5409BF233F74}" srcOrd="0" destOrd="0" presId="urn:microsoft.com/office/officeart/2005/8/layout/hierarchy3"/>
    <dgm:cxn modelId="{6AF92C91-671C-47A3-B37B-C286A0AEEDA6}" type="presOf" srcId="{B3DDD88D-FA9A-42E1-B0DE-35D9E4945C3C}" destId="{82BD3D6D-21E2-4F49-833B-BF23EC11C916}" srcOrd="0" destOrd="0" presId="urn:microsoft.com/office/officeart/2005/8/layout/hierarchy3"/>
    <dgm:cxn modelId="{E9673592-1282-45D1-B050-97468F99DC58}" srcId="{E11D4813-3D74-4BA0-A776-7C1C8C82ED43}" destId="{2BECD70E-E221-430E-91DD-E7657E55A2F3}" srcOrd="0" destOrd="0" parTransId="{A63A72DB-72BD-4363-8FFF-18259DDF3B28}" sibTransId="{B465DD1C-E451-438D-840F-3C1CDF63F6D1}"/>
    <dgm:cxn modelId="{B383469B-A8DB-4EA1-9A27-B8CD7C376A7D}" type="presOf" srcId="{2BECD70E-E221-430E-91DD-E7657E55A2F3}" destId="{2BBE53D6-3626-41B3-9C68-0AFBC114183E}" srcOrd="0" destOrd="0" presId="urn:microsoft.com/office/officeart/2005/8/layout/hierarchy3"/>
    <dgm:cxn modelId="{8876A0AF-F59E-45A0-97E5-F1BE15188A7D}" srcId="{2BECD70E-E221-430E-91DD-E7657E55A2F3}" destId="{B3DDD88D-FA9A-42E1-B0DE-35D9E4945C3C}" srcOrd="0" destOrd="0" parTransId="{6A346CAA-E6B8-42E0-85C3-6D0C311F3012}" sibTransId="{A35E8D28-9A7B-443E-B0AC-FCA7B7C26FC4}"/>
    <dgm:cxn modelId="{A53DF9F5-FC7C-49DF-8033-A8E5E32EF1B9}" type="presOf" srcId="{E11D4813-3D74-4BA0-A776-7C1C8C82ED43}" destId="{9F4FACD4-8F4C-4528-8F0B-B15EC68D5696}" srcOrd="0" destOrd="0" presId="urn:microsoft.com/office/officeart/2005/8/layout/hierarchy3"/>
    <dgm:cxn modelId="{F65965F8-3189-4E35-A9E4-738A50789ECB}" srcId="{2BECD70E-E221-430E-91DD-E7657E55A2F3}" destId="{C1682903-AF75-453A-8156-D148F100D52C}" srcOrd="1" destOrd="0" parTransId="{3B8BDF56-E861-4CFB-8D4D-2ED877E3EFF4}" sibTransId="{23A05247-ACB5-4437-9554-0BDA34B90A41}"/>
    <dgm:cxn modelId="{BB2B4FC9-1491-4BAD-AF6A-FA1BD0407964}" type="presParOf" srcId="{9F4FACD4-8F4C-4528-8F0B-B15EC68D5696}" destId="{15419EE2-8262-48BD-97C0-6BA8D19FEBF7}" srcOrd="0" destOrd="0" presId="urn:microsoft.com/office/officeart/2005/8/layout/hierarchy3"/>
    <dgm:cxn modelId="{F6B83398-8C01-412A-80DE-A9A6F2B50B37}" type="presParOf" srcId="{15419EE2-8262-48BD-97C0-6BA8D19FEBF7}" destId="{C1200269-8775-4FC3-8248-AE4F2D0F48A6}" srcOrd="0" destOrd="0" presId="urn:microsoft.com/office/officeart/2005/8/layout/hierarchy3"/>
    <dgm:cxn modelId="{10CA0411-A9C7-4344-A02E-7B94BB1FD123}" type="presParOf" srcId="{C1200269-8775-4FC3-8248-AE4F2D0F48A6}" destId="{2BBE53D6-3626-41B3-9C68-0AFBC114183E}" srcOrd="0" destOrd="0" presId="urn:microsoft.com/office/officeart/2005/8/layout/hierarchy3"/>
    <dgm:cxn modelId="{4900A038-E3CC-481C-9151-738E1B893EAA}" type="presParOf" srcId="{C1200269-8775-4FC3-8248-AE4F2D0F48A6}" destId="{DC2EAEF2-BD2B-408B-AA6E-5491AC7EDD76}" srcOrd="1" destOrd="0" presId="urn:microsoft.com/office/officeart/2005/8/layout/hierarchy3"/>
    <dgm:cxn modelId="{E2EF5AB5-DBC7-4054-A7D9-8CF6AE7512BC}" type="presParOf" srcId="{15419EE2-8262-48BD-97C0-6BA8D19FEBF7}" destId="{D27225B1-E8E0-4B10-961A-4FA1354E1BDD}" srcOrd="1" destOrd="0" presId="urn:microsoft.com/office/officeart/2005/8/layout/hierarchy3"/>
    <dgm:cxn modelId="{60DAA591-F3C3-4EC8-ABE8-74606FF72173}" type="presParOf" srcId="{D27225B1-E8E0-4B10-961A-4FA1354E1BDD}" destId="{155E49E5-5EC7-4055-862C-63A32690BE37}" srcOrd="0" destOrd="0" presId="urn:microsoft.com/office/officeart/2005/8/layout/hierarchy3"/>
    <dgm:cxn modelId="{04D0485F-ED82-419E-8740-CD002BB35B4C}" type="presParOf" srcId="{D27225B1-E8E0-4B10-961A-4FA1354E1BDD}" destId="{82BD3D6D-21E2-4F49-833B-BF23EC11C916}" srcOrd="1" destOrd="0" presId="urn:microsoft.com/office/officeart/2005/8/layout/hierarchy3"/>
    <dgm:cxn modelId="{704424BF-7E72-40D7-BCE1-D9B2EA8D2A6F}" type="presParOf" srcId="{D27225B1-E8E0-4B10-961A-4FA1354E1BDD}" destId="{407B2E8C-BA06-4997-8BCE-53C08C8BE6E1}" srcOrd="2" destOrd="0" presId="urn:microsoft.com/office/officeart/2005/8/layout/hierarchy3"/>
    <dgm:cxn modelId="{BE0BB162-D046-4EB7-95CC-CDD8F9E2A66D}" type="presParOf" srcId="{D27225B1-E8E0-4B10-961A-4FA1354E1BDD}" destId="{ECBCE51A-6976-484C-9969-5409BF233F74}"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8988608-CD9D-4FF0-961A-2599B51373BB}" type="doc">
      <dgm:prSet loTypeId="urn:microsoft.com/office/officeart/2008/layout/HorizontalMultiLevelHierarchy" loCatId="hierarchy" qsTypeId="urn:microsoft.com/office/officeart/2005/8/quickstyle/simple1" qsCatId="simple" csTypeId="urn:microsoft.com/office/officeart/2005/8/colors/colorful1" csCatId="colorful" phldr="1"/>
      <dgm:spPr/>
      <dgm:t>
        <a:bodyPr/>
        <a:lstStyle/>
        <a:p>
          <a:endParaRPr lang="en-GB"/>
        </a:p>
      </dgm:t>
    </dgm:pt>
    <dgm:pt modelId="{906CB42A-0725-4209-8990-30482EBCAABE}">
      <dgm:prSet phldrT="[Text]" custT="1"/>
      <dgm:spPr/>
      <dgm:t>
        <a:bodyPr/>
        <a:lstStyle/>
        <a:p>
          <a:r>
            <a:rPr lang="en-GB" sz="1600" b="1" dirty="0">
              <a:latin typeface="Montserrat SemiBold" panose="00000700000000000000" pitchFamily="2" charset="0"/>
            </a:rPr>
            <a:t>Why Consortium Formation</a:t>
          </a:r>
        </a:p>
      </dgm:t>
    </dgm:pt>
    <dgm:pt modelId="{0CED8DD0-E720-4105-8C45-EABD247A4843}" type="parTrans" cxnId="{AE394E86-C4A4-4E86-918E-3196F93CBCAF}">
      <dgm:prSet/>
      <dgm:spPr/>
      <dgm:t>
        <a:bodyPr/>
        <a:lstStyle/>
        <a:p>
          <a:endParaRPr lang="en-GB" sz="1600">
            <a:latin typeface="Montserrat SemiBold" panose="00000700000000000000" pitchFamily="2" charset="0"/>
          </a:endParaRPr>
        </a:p>
      </dgm:t>
    </dgm:pt>
    <dgm:pt modelId="{8C279F2D-18E2-4199-A7CD-A6B1DAA0A348}" type="sibTrans" cxnId="{AE394E86-C4A4-4E86-918E-3196F93CBCAF}">
      <dgm:prSet/>
      <dgm:spPr/>
      <dgm:t>
        <a:bodyPr/>
        <a:lstStyle/>
        <a:p>
          <a:endParaRPr lang="en-GB" sz="1600">
            <a:latin typeface="Montserrat SemiBold" panose="00000700000000000000" pitchFamily="2" charset="0"/>
          </a:endParaRPr>
        </a:p>
      </dgm:t>
    </dgm:pt>
    <dgm:pt modelId="{2D287A6E-5E1C-4BDF-9A13-FDF9CE5EBD48}">
      <dgm:prSet phldrT="[Text]" custT="1"/>
      <dgm:spPr/>
      <dgm:t>
        <a:bodyPr/>
        <a:lstStyle/>
        <a:p>
          <a:r>
            <a:rPr lang="en-GB" sz="1600" b="0" dirty="0">
              <a:latin typeface="Montserrat SemiBold" panose="00000700000000000000" pitchFamily="2" charset="0"/>
            </a:rPr>
            <a:t>Shared Resources</a:t>
          </a:r>
        </a:p>
      </dgm:t>
    </dgm:pt>
    <dgm:pt modelId="{B2C71940-6F12-499B-8166-AC50454F5ACE}" type="parTrans" cxnId="{5AAF5690-46D1-4C91-A3A2-D5CCE31A78BE}">
      <dgm:prSet custT="1"/>
      <dgm:spPr/>
      <dgm:t>
        <a:bodyPr/>
        <a:lstStyle/>
        <a:p>
          <a:endParaRPr lang="en-GB" sz="1600" b="0">
            <a:latin typeface="Montserrat SemiBold" panose="00000700000000000000" pitchFamily="2" charset="0"/>
          </a:endParaRPr>
        </a:p>
      </dgm:t>
    </dgm:pt>
    <dgm:pt modelId="{32821B34-BAC4-4E72-BEA6-3561AF96136C}" type="sibTrans" cxnId="{5AAF5690-46D1-4C91-A3A2-D5CCE31A78BE}">
      <dgm:prSet/>
      <dgm:spPr/>
      <dgm:t>
        <a:bodyPr/>
        <a:lstStyle/>
        <a:p>
          <a:endParaRPr lang="en-GB" sz="1600">
            <a:latin typeface="Montserrat SemiBold" panose="00000700000000000000" pitchFamily="2" charset="0"/>
          </a:endParaRPr>
        </a:p>
      </dgm:t>
    </dgm:pt>
    <dgm:pt modelId="{9BDFB0E6-3B3D-4EE4-936A-13E34A438D73}">
      <dgm:prSet phldrT="[Text]" custT="1"/>
      <dgm:spPr/>
      <dgm:t>
        <a:bodyPr/>
        <a:lstStyle/>
        <a:p>
          <a:r>
            <a:rPr lang="en-GB" sz="1600" b="0" dirty="0">
              <a:latin typeface="Montserrat SemiBold" panose="00000700000000000000" pitchFamily="2" charset="0"/>
            </a:rPr>
            <a:t>Increased Credibility and Influence</a:t>
          </a:r>
        </a:p>
      </dgm:t>
    </dgm:pt>
    <dgm:pt modelId="{D2ED76F3-7D14-401E-977A-7022646E385B}" type="parTrans" cxnId="{B76F5449-56FB-42A3-AF91-3700A48B2DC0}">
      <dgm:prSet custT="1"/>
      <dgm:spPr/>
      <dgm:t>
        <a:bodyPr/>
        <a:lstStyle/>
        <a:p>
          <a:endParaRPr lang="en-GB" sz="1600" b="0">
            <a:latin typeface="Montserrat SemiBold" panose="00000700000000000000" pitchFamily="2" charset="0"/>
          </a:endParaRPr>
        </a:p>
      </dgm:t>
    </dgm:pt>
    <dgm:pt modelId="{5AC322F2-17D5-48C1-BB2F-4108173FCCC6}" type="sibTrans" cxnId="{B76F5449-56FB-42A3-AF91-3700A48B2DC0}">
      <dgm:prSet/>
      <dgm:spPr/>
      <dgm:t>
        <a:bodyPr/>
        <a:lstStyle/>
        <a:p>
          <a:endParaRPr lang="en-GB" sz="1600">
            <a:latin typeface="Montserrat SemiBold" panose="00000700000000000000" pitchFamily="2" charset="0"/>
          </a:endParaRPr>
        </a:p>
      </dgm:t>
    </dgm:pt>
    <dgm:pt modelId="{56F403C0-5B3E-4E1B-91A9-84712FCD5AA0}">
      <dgm:prSet phldrT="[Text]" custT="1"/>
      <dgm:spPr/>
      <dgm:t>
        <a:bodyPr/>
        <a:lstStyle/>
        <a:p>
          <a:r>
            <a:rPr lang="en-GB" sz="1600" b="0" dirty="0">
              <a:latin typeface="Montserrat SemiBold" panose="00000700000000000000" pitchFamily="2" charset="0"/>
            </a:rPr>
            <a:t>The Power of Diverse Expertise</a:t>
          </a:r>
        </a:p>
      </dgm:t>
    </dgm:pt>
    <dgm:pt modelId="{A373CFD5-01E0-41D4-B444-5B8E22ED3F31}" type="parTrans" cxnId="{0A40947E-2D71-4267-A448-E81ED63D6D16}">
      <dgm:prSet custT="1"/>
      <dgm:spPr/>
      <dgm:t>
        <a:bodyPr/>
        <a:lstStyle/>
        <a:p>
          <a:endParaRPr lang="en-GB" sz="1600">
            <a:latin typeface="Montserrat SemiBold" panose="00000700000000000000" pitchFamily="2" charset="0"/>
          </a:endParaRPr>
        </a:p>
      </dgm:t>
    </dgm:pt>
    <dgm:pt modelId="{E7B44EE6-E485-4987-9588-583C41A73125}" type="sibTrans" cxnId="{0A40947E-2D71-4267-A448-E81ED63D6D16}">
      <dgm:prSet/>
      <dgm:spPr/>
      <dgm:t>
        <a:bodyPr/>
        <a:lstStyle/>
        <a:p>
          <a:endParaRPr lang="en-GB" sz="1600">
            <a:latin typeface="Montserrat SemiBold" panose="00000700000000000000" pitchFamily="2" charset="0"/>
          </a:endParaRPr>
        </a:p>
      </dgm:t>
    </dgm:pt>
    <dgm:pt modelId="{B49FD9DC-A6D3-45BE-87BE-B56C630D0B6E}" type="pres">
      <dgm:prSet presAssocID="{B8988608-CD9D-4FF0-961A-2599B51373BB}" presName="Name0" presStyleCnt="0">
        <dgm:presLayoutVars>
          <dgm:chPref val="1"/>
          <dgm:dir/>
          <dgm:animOne val="branch"/>
          <dgm:animLvl val="lvl"/>
          <dgm:resizeHandles val="exact"/>
        </dgm:presLayoutVars>
      </dgm:prSet>
      <dgm:spPr/>
    </dgm:pt>
    <dgm:pt modelId="{816A1EB0-D0D3-42B2-AB85-F91F1BACD1A9}" type="pres">
      <dgm:prSet presAssocID="{906CB42A-0725-4209-8990-30482EBCAABE}" presName="root1" presStyleCnt="0"/>
      <dgm:spPr/>
    </dgm:pt>
    <dgm:pt modelId="{1184B379-C09F-4733-9C12-8B0A8C8AB85C}" type="pres">
      <dgm:prSet presAssocID="{906CB42A-0725-4209-8990-30482EBCAABE}" presName="LevelOneTextNode" presStyleLbl="node0" presStyleIdx="0" presStyleCnt="1">
        <dgm:presLayoutVars>
          <dgm:chPref val="3"/>
        </dgm:presLayoutVars>
      </dgm:prSet>
      <dgm:spPr/>
    </dgm:pt>
    <dgm:pt modelId="{AC583E84-9F60-4CF5-B3A9-D6D0C835F10D}" type="pres">
      <dgm:prSet presAssocID="{906CB42A-0725-4209-8990-30482EBCAABE}" presName="level2hierChild" presStyleCnt="0"/>
      <dgm:spPr/>
    </dgm:pt>
    <dgm:pt modelId="{15EF0C69-09A2-4431-B94C-CA1379A1852A}" type="pres">
      <dgm:prSet presAssocID="{B2C71940-6F12-499B-8166-AC50454F5ACE}" presName="conn2-1" presStyleLbl="parChTrans1D2" presStyleIdx="0" presStyleCnt="3"/>
      <dgm:spPr/>
    </dgm:pt>
    <dgm:pt modelId="{8DB865E2-5020-4D49-A0CE-C4E94EB9E7EB}" type="pres">
      <dgm:prSet presAssocID="{B2C71940-6F12-499B-8166-AC50454F5ACE}" presName="connTx" presStyleLbl="parChTrans1D2" presStyleIdx="0" presStyleCnt="3"/>
      <dgm:spPr/>
    </dgm:pt>
    <dgm:pt modelId="{E521F6AA-98FE-4604-AC04-78F252FF573B}" type="pres">
      <dgm:prSet presAssocID="{2D287A6E-5E1C-4BDF-9A13-FDF9CE5EBD48}" presName="root2" presStyleCnt="0"/>
      <dgm:spPr/>
    </dgm:pt>
    <dgm:pt modelId="{85AD409F-9E95-44EE-847F-2DC43DF26792}" type="pres">
      <dgm:prSet presAssocID="{2D287A6E-5E1C-4BDF-9A13-FDF9CE5EBD48}" presName="LevelTwoTextNode" presStyleLbl="node2" presStyleIdx="0" presStyleCnt="3" custScaleX="158058">
        <dgm:presLayoutVars>
          <dgm:chPref val="3"/>
        </dgm:presLayoutVars>
      </dgm:prSet>
      <dgm:spPr/>
    </dgm:pt>
    <dgm:pt modelId="{A75FA553-DA0E-41ED-91C0-76847B24E97C}" type="pres">
      <dgm:prSet presAssocID="{2D287A6E-5E1C-4BDF-9A13-FDF9CE5EBD48}" presName="level3hierChild" presStyleCnt="0"/>
      <dgm:spPr/>
    </dgm:pt>
    <dgm:pt modelId="{874ABFA5-FCD5-40DA-9C12-8DA059BF0762}" type="pres">
      <dgm:prSet presAssocID="{A373CFD5-01E0-41D4-B444-5B8E22ED3F31}" presName="conn2-1" presStyleLbl="parChTrans1D2" presStyleIdx="1" presStyleCnt="3"/>
      <dgm:spPr/>
    </dgm:pt>
    <dgm:pt modelId="{DFCA38B7-4B60-4B13-99D9-462FC86C745D}" type="pres">
      <dgm:prSet presAssocID="{A373CFD5-01E0-41D4-B444-5B8E22ED3F31}" presName="connTx" presStyleLbl="parChTrans1D2" presStyleIdx="1" presStyleCnt="3"/>
      <dgm:spPr/>
    </dgm:pt>
    <dgm:pt modelId="{88BE213B-9434-430D-B12C-EB5992271785}" type="pres">
      <dgm:prSet presAssocID="{56F403C0-5B3E-4E1B-91A9-84712FCD5AA0}" presName="root2" presStyleCnt="0"/>
      <dgm:spPr/>
    </dgm:pt>
    <dgm:pt modelId="{DBA000D7-29CA-404C-AF00-18C9D0E5984F}" type="pres">
      <dgm:prSet presAssocID="{56F403C0-5B3E-4E1B-91A9-84712FCD5AA0}" presName="LevelTwoTextNode" presStyleLbl="node2" presStyleIdx="1" presStyleCnt="3" custScaleX="158058">
        <dgm:presLayoutVars>
          <dgm:chPref val="3"/>
        </dgm:presLayoutVars>
      </dgm:prSet>
      <dgm:spPr/>
    </dgm:pt>
    <dgm:pt modelId="{A53B8490-A8C9-4090-890A-DEB078410FA0}" type="pres">
      <dgm:prSet presAssocID="{56F403C0-5B3E-4E1B-91A9-84712FCD5AA0}" presName="level3hierChild" presStyleCnt="0"/>
      <dgm:spPr/>
    </dgm:pt>
    <dgm:pt modelId="{B3E9F922-F49C-4778-82CA-84E0C2DD92A1}" type="pres">
      <dgm:prSet presAssocID="{D2ED76F3-7D14-401E-977A-7022646E385B}" presName="conn2-1" presStyleLbl="parChTrans1D2" presStyleIdx="2" presStyleCnt="3"/>
      <dgm:spPr/>
    </dgm:pt>
    <dgm:pt modelId="{B10A2CE7-B593-43F0-A17C-ADBA15C0E441}" type="pres">
      <dgm:prSet presAssocID="{D2ED76F3-7D14-401E-977A-7022646E385B}" presName="connTx" presStyleLbl="parChTrans1D2" presStyleIdx="2" presStyleCnt="3"/>
      <dgm:spPr/>
    </dgm:pt>
    <dgm:pt modelId="{6E8BC85C-AC77-4954-9E98-E492631CE0E0}" type="pres">
      <dgm:prSet presAssocID="{9BDFB0E6-3B3D-4EE4-936A-13E34A438D73}" presName="root2" presStyleCnt="0"/>
      <dgm:spPr/>
    </dgm:pt>
    <dgm:pt modelId="{E1F4CC30-9AFD-4A01-A526-4081922CC24F}" type="pres">
      <dgm:prSet presAssocID="{9BDFB0E6-3B3D-4EE4-936A-13E34A438D73}" presName="LevelTwoTextNode" presStyleLbl="node2" presStyleIdx="2" presStyleCnt="3" custScaleX="158058">
        <dgm:presLayoutVars>
          <dgm:chPref val="3"/>
        </dgm:presLayoutVars>
      </dgm:prSet>
      <dgm:spPr/>
    </dgm:pt>
    <dgm:pt modelId="{539204CA-CBE0-4AD3-80B0-609F9799C1F0}" type="pres">
      <dgm:prSet presAssocID="{9BDFB0E6-3B3D-4EE4-936A-13E34A438D73}" presName="level3hierChild" presStyleCnt="0"/>
      <dgm:spPr/>
    </dgm:pt>
  </dgm:ptLst>
  <dgm:cxnLst>
    <dgm:cxn modelId="{67FE1512-8E75-4464-B1C2-885D391E78F4}" type="presOf" srcId="{A373CFD5-01E0-41D4-B444-5B8E22ED3F31}" destId="{DFCA38B7-4B60-4B13-99D9-462FC86C745D}" srcOrd="1" destOrd="0" presId="urn:microsoft.com/office/officeart/2008/layout/HorizontalMultiLevelHierarchy"/>
    <dgm:cxn modelId="{A874E523-B337-4C90-A1C9-5F0DCBC40D57}" type="presOf" srcId="{B2C71940-6F12-499B-8166-AC50454F5ACE}" destId="{8DB865E2-5020-4D49-A0CE-C4E94EB9E7EB}" srcOrd="1" destOrd="0" presId="urn:microsoft.com/office/officeart/2008/layout/HorizontalMultiLevelHierarchy"/>
    <dgm:cxn modelId="{D8AB2E5D-C302-4525-AE20-023F655D8745}" type="presOf" srcId="{D2ED76F3-7D14-401E-977A-7022646E385B}" destId="{B3E9F922-F49C-4778-82CA-84E0C2DD92A1}" srcOrd="0" destOrd="0" presId="urn:microsoft.com/office/officeart/2008/layout/HorizontalMultiLevelHierarchy"/>
    <dgm:cxn modelId="{55302D44-BDD8-4319-BAB5-47992249EBFF}" type="presOf" srcId="{B8988608-CD9D-4FF0-961A-2599B51373BB}" destId="{B49FD9DC-A6D3-45BE-87BE-B56C630D0B6E}" srcOrd="0" destOrd="0" presId="urn:microsoft.com/office/officeart/2008/layout/HorizontalMultiLevelHierarchy"/>
    <dgm:cxn modelId="{B76F5449-56FB-42A3-AF91-3700A48B2DC0}" srcId="{906CB42A-0725-4209-8990-30482EBCAABE}" destId="{9BDFB0E6-3B3D-4EE4-936A-13E34A438D73}" srcOrd="2" destOrd="0" parTransId="{D2ED76F3-7D14-401E-977A-7022646E385B}" sibTransId="{5AC322F2-17D5-48C1-BB2F-4108173FCCC6}"/>
    <dgm:cxn modelId="{5595F178-DCEB-4B8D-84E5-C7B8E852F7A2}" type="presOf" srcId="{56F403C0-5B3E-4E1B-91A9-84712FCD5AA0}" destId="{DBA000D7-29CA-404C-AF00-18C9D0E5984F}" srcOrd="0" destOrd="0" presId="urn:microsoft.com/office/officeart/2008/layout/HorizontalMultiLevelHierarchy"/>
    <dgm:cxn modelId="{0A40947E-2D71-4267-A448-E81ED63D6D16}" srcId="{906CB42A-0725-4209-8990-30482EBCAABE}" destId="{56F403C0-5B3E-4E1B-91A9-84712FCD5AA0}" srcOrd="1" destOrd="0" parTransId="{A373CFD5-01E0-41D4-B444-5B8E22ED3F31}" sibTransId="{E7B44EE6-E485-4987-9588-583C41A73125}"/>
    <dgm:cxn modelId="{AE394E86-C4A4-4E86-918E-3196F93CBCAF}" srcId="{B8988608-CD9D-4FF0-961A-2599B51373BB}" destId="{906CB42A-0725-4209-8990-30482EBCAABE}" srcOrd="0" destOrd="0" parTransId="{0CED8DD0-E720-4105-8C45-EABD247A4843}" sibTransId="{8C279F2D-18E2-4199-A7CD-A6B1DAA0A348}"/>
    <dgm:cxn modelId="{5AAF5690-46D1-4C91-A3A2-D5CCE31A78BE}" srcId="{906CB42A-0725-4209-8990-30482EBCAABE}" destId="{2D287A6E-5E1C-4BDF-9A13-FDF9CE5EBD48}" srcOrd="0" destOrd="0" parTransId="{B2C71940-6F12-499B-8166-AC50454F5ACE}" sibTransId="{32821B34-BAC4-4E72-BEA6-3561AF96136C}"/>
    <dgm:cxn modelId="{8C4F7391-13FC-4716-BE73-3203E1C5E313}" type="presOf" srcId="{906CB42A-0725-4209-8990-30482EBCAABE}" destId="{1184B379-C09F-4733-9C12-8B0A8C8AB85C}" srcOrd="0" destOrd="0" presId="urn:microsoft.com/office/officeart/2008/layout/HorizontalMultiLevelHierarchy"/>
    <dgm:cxn modelId="{92A4F7B0-0916-4DA2-899A-6648677F8CD3}" type="presOf" srcId="{2D287A6E-5E1C-4BDF-9A13-FDF9CE5EBD48}" destId="{85AD409F-9E95-44EE-847F-2DC43DF26792}" srcOrd="0" destOrd="0" presId="urn:microsoft.com/office/officeart/2008/layout/HorizontalMultiLevelHierarchy"/>
    <dgm:cxn modelId="{BE7860B8-3DC7-4859-92FC-364DCA71EA9D}" type="presOf" srcId="{D2ED76F3-7D14-401E-977A-7022646E385B}" destId="{B10A2CE7-B593-43F0-A17C-ADBA15C0E441}" srcOrd="1" destOrd="0" presId="urn:microsoft.com/office/officeart/2008/layout/HorizontalMultiLevelHierarchy"/>
    <dgm:cxn modelId="{078205C1-1828-4A66-B48A-55FE7B2653C0}" type="presOf" srcId="{B2C71940-6F12-499B-8166-AC50454F5ACE}" destId="{15EF0C69-09A2-4431-B94C-CA1379A1852A}" srcOrd="0" destOrd="0" presId="urn:microsoft.com/office/officeart/2008/layout/HorizontalMultiLevelHierarchy"/>
    <dgm:cxn modelId="{E0B024CE-D481-49C3-A8CC-EC3EEEA19C8C}" type="presOf" srcId="{A373CFD5-01E0-41D4-B444-5B8E22ED3F31}" destId="{874ABFA5-FCD5-40DA-9C12-8DA059BF0762}" srcOrd="0" destOrd="0" presId="urn:microsoft.com/office/officeart/2008/layout/HorizontalMultiLevelHierarchy"/>
    <dgm:cxn modelId="{71307FD6-B245-493E-9BA9-5C6A08FAE73F}" type="presOf" srcId="{9BDFB0E6-3B3D-4EE4-936A-13E34A438D73}" destId="{E1F4CC30-9AFD-4A01-A526-4081922CC24F}" srcOrd="0" destOrd="0" presId="urn:microsoft.com/office/officeart/2008/layout/HorizontalMultiLevelHierarchy"/>
    <dgm:cxn modelId="{7B5818F0-6CC2-4BCC-A7ED-6E20BC112A6D}" type="presParOf" srcId="{B49FD9DC-A6D3-45BE-87BE-B56C630D0B6E}" destId="{816A1EB0-D0D3-42B2-AB85-F91F1BACD1A9}" srcOrd="0" destOrd="0" presId="urn:microsoft.com/office/officeart/2008/layout/HorizontalMultiLevelHierarchy"/>
    <dgm:cxn modelId="{6DBCE7C9-0533-4E7B-BCFA-456B83E63153}" type="presParOf" srcId="{816A1EB0-D0D3-42B2-AB85-F91F1BACD1A9}" destId="{1184B379-C09F-4733-9C12-8B0A8C8AB85C}" srcOrd="0" destOrd="0" presId="urn:microsoft.com/office/officeart/2008/layout/HorizontalMultiLevelHierarchy"/>
    <dgm:cxn modelId="{284372CD-C96B-44FF-81B2-8F2C30E02EF6}" type="presParOf" srcId="{816A1EB0-D0D3-42B2-AB85-F91F1BACD1A9}" destId="{AC583E84-9F60-4CF5-B3A9-D6D0C835F10D}" srcOrd="1" destOrd="0" presId="urn:microsoft.com/office/officeart/2008/layout/HorizontalMultiLevelHierarchy"/>
    <dgm:cxn modelId="{7C0E1D84-1089-4141-8A0B-60806D5C162E}" type="presParOf" srcId="{AC583E84-9F60-4CF5-B3A9-D6D0C835F10D}" destId="{15EF0C69-09A2-4431-B94C-CA1379A1852A}" srcOrd="0" destOrd="0" presId="urn:microsoft.com/office/officeart/2008/layout/HorizontalMultiLevelHierarchy"/>
    <dgm:cxn modelId="{8A055B9C-8998-468C-806E-CC08A8ACC1E2}" type="presParOf" srcId="{15EF0C69-09A2-4431-B94C-CA1379A1852A}" destId="{8DB865E2-5020-4D49-A0CE-C4E94EB9E7EB}" srcOrd="0" destOrd="0" presId="urn:microsoft.com/office/officeart/2008/layout/HorizontalMultiLevelHierarchy"/>
    <dgm:cxn modelId="{5BA93528-15AA-47E4-AEFF-099F1024994F}" type="presParOf" srcId="{AC583E84-9F60-4CF5-B3A9-D6D0C835F10D}" destId="{E521F6AA-98FE-4604-AC04-78F252FF573B}" srcOrd="1" destOrd="0" presId="urn:microsoft.com/office/officeart/2008/layout/HorizontalMultiLevelHierarchy"/>
    <dgm:cxn modelId="{DBF11291-6CD4-47AD-9EEB-4A8B12A09516}" type="presParOf" srcId="{E521F6AA-98FE-4604-AC04-78F252FF573B}" destId="{85AD409F-9E95-44EE-847F-2DC43DF26792}" srcOrd="0" destOrd="0" presId="urn:microsoft.com/office/officeart/2008/layout/HorizontalMultiLevelHierarchy"/>
    <dgm:cxn modelId="{309D858A-579E-42E5-9601-10BDA5B07A22}" type="presParOf" srcId="{E521F6AA-98FE-4604-AC04-78F252FF573B}" destId="{A75FA553-DA0E-41ED-91C0-76847B24E97C}" srcOrd="1" destOrd="0" presId="urn:microsoft.com/office/officeart/2008/layout/HorizontalMultiLevelHierarchy"/>
    <dgm:cxn modelId="{4FEC6E0C-7574-483B-982B-2B327CC89670}" type="presParOf" srcId="{AC583E84-9F60-4CF5-B3A9-D6D0C835F10D}" destId="{874ABFA5-FCD5-40DA-9C12-8DA059BF0762}" srcOrd="2" destOrd="0" presId="urn:microsoft.com/office/officeart/2008/layout/HorizontalMultiLevelHierarchy"/>
    <dgm:cxn modelId="{B80A1D1C-B856-4075-825C-7DBD15FDC2E5}" type="presParOf" srcId="{874ABFA5-FCD5-40DA-9C12-8DA059BF0762}" destId="{DFCA38B7-4B60-4B13-99D9-462FC86C745D}" srcOrd="0" destOrd="0" presId="urn:microsoft.com/office/officeart/2008/layout/HorizontalMultiLevelHierarchy"/>
    <dgm:cxn modelId="{D1A0B502-2D8D-4D9B-B3EF-29112C413123}" type="presParOf" srcId="{AC583E84-9F60-4CF5-B3A9-D6D0C835F10D}" destId="{88BE213B-9434-430D-B12C-EB5992271785}" srcOrd="3" destOrd="0" presId="urn:microsoft.com/office/officeart/2008/layout/HorizontalMultiLevelHierarchy"/>
    <dgm:cxn modelId="{B1AD0817-3138-489F-AAC6-CFBFFB275EEB}" type="presParOf" srcId="{88BE213B-9434-430D-B12C-EB5992271785}" destId="{DBA000D7-29CA-404C-AF00-18C9D0E5984F}" srcOrd="0" destOrd="0" presId="urn:microsoft.com/office/officeart/2008/layout/HorizontalMultiLevelHierarchy"/>
    <dgm:cxn modelId="{9D35B317-8DB9-4B66-B678-B30A56CAA906}" type="presParOf" srcId="{88BE213B-9434-430D-B12C-EB5992271785}" destId="{A53B8490-A8C9-4090-890A-DEB078410FA0}" srcOrd="1" destOrd="0" presId="urn:microsoft.com/office/officeart/2008/layout/HorizontalMultiLevelHierarchy"/>
    <dgm:cxn modelId="{D77D0F2C-F3A9-4292-A878-4CF0C89744EE}" type="presParOf" srcId="{AC583E84-9F60-4CF5-B3A9-D6D0C835F10D}" destId="{B3E9F922-F49C-4778-82CA-84E0C2DD92A1}" srcOrd="4" destOrd="0" presId="urn:microsoft.com/office/officeart/2008/layout/HorizontalMultiLevelHierarchy"/>
    <dgm:cxn modelId="{F51552B8-D3F1-4605-B75A-C766A117DA3D}" type="presParOf" srcId="{B3E9F922-F49C-4778-82CA-84E0C2DD92A1}" destId="{B10A2CE7-B593-43F0-A17C-ADBA15C0E441}" srcOrd="0" destOrd="0" presId="urn:microsoft.com/office/officeart/2008/layout/HorizontalMultiLevelHierarchy"/>
    <dgm:cxn modelId="{3132FE74-331F-40F8-8E06-BCFDD5570377}" type="presParOf" srcId="{AC583E84-9F60-4CF5-B3A9-D6D0C835F10D}" destId="{6E8BC85C-AC77-4954-9E98-E492631CE0E0}" srcOrd="5" destOrd="0" presId="urn:microsoft.com/office/officeart/2008/layout/HorizontalMultiLevelHierarchy"/>
    <dgm:cxn modelId="{C55EA13D-B96B-4354-8CEF-29B15601267D}" type="presParOf" srcId="{6E8BC85C-AC77-4954-9E98-E492631CE0E0}" destId="{E1F4CC30-9AFD-4A01-A526-4081922CC24F}" srcOrd="0" destOrd="0" presId="urn:microsoft.com/office/officeart/2008/layout/HorizontalMultiLevelHierarchy"/>
    <dgm:cxn modelId="{1F2EDA0C-21D7-412C-801A-B98BDC0E3C12}" type="presParOf" srcId="{6E8BC85C-AC77-4954-9E98-E492631CE0E0}" destId="{539204CA-CBE0-4AD3-80B0-609F9799C1F0}" srcOrd="1" destOrd="0" presId="urn:microsoft.com/office/officeart/2008/layout/HorizontalMultiLevel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8988608-CD9D-4FF0-961A-2599B51373B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GB"/>
        </a:p>
      </dgm:t>
    </dgm:pt>
    <dgm:pt modelId="{906CB42A-0725-4209-8990-30482EBCAABE}">
      <dgm:prSet phldrT="[Text]" custT="1"/>
      <dgm:spPr>
        <a:solidFill>
          <a:srgbClr val="0693E3"/>
        </a:solidFill>
      </dgm:spPr>
      <dgm:t>
        <a:bodyPr/>
        <a:lstStyle/>
        <a:p>
          <a:r>
            <a:rPr lang="en-GB" sz="1600" b="1" dirty="0">
              <a:solidFill>
                <a:schemeClr val="tx1"/>
              </a:solidFill>
              <a:latin typeface="Montserrat Medium" panose="00000600000000000000" pitchFamily="2" charset="0"/>
            </a:rPr>
            <a:t>Keep in Mind</a:t>
          </a:r>
        </a:p>
      </dgm:t>
    </dgm:pt>
    <dgm:pt modelId="{0CED8DD0-E720-4105-8C45-EABD247A4843}" type="parTrans" cxnId="{AE394E86-C4A4-4E86-918E-3196F93CBCAF}">
      <dgm:prSet/>
      <dgm:spPr/>
      <dgm:t>
        <a:bodyPr/>
        <a:lstStyle/>
        <a:p>
          <a:endParaRPr lang="en-GB" sz="1600">
            <a:latin typeface="Montserrat Medium" panose="00000600000000000000" pitchFamily="2" charset="0"/>
          </a:endParaRPr>
        </a:p>
      </dgm:t>
    </dgm:pt>
    <dgm:pt modelId="{8C279F2D-18E2-4199-A7CD-A6B1DAA0A348}" type="sibTrans" cxnId="{AE394E86-C4A4-4E86-918E-3196F93CBCAF}">
      <dgm:prSet/>
      <dgm:spPr/>
      <dgm:t>
        <a:bodyPr/>
        <a:lstStyle/>
        <a:p>
          <a:endParaRPr lang="en-GB" sz="1600">
            <a:latin typeface="Montserrat Medium" panose="00000600000000000000" pitchFamily="2" charset="0"/>
          </a:endParaRPr>
        </a:p>
      </dgm:t>
    </dgm:pt>
    <dgm:pt modelId="{2D287A6E-5E1C-4BDF-9A13-FDF9CE5EBD48}">
      <dgm:prSet phldrT="[Text]" custT="1"/>
      <dgm:spPr>
        <a:solidFill>
          <a:srgbClr val="FF6900"/>
        </a:solidFill>
      </dgm:spPr>
      <dgm:t>
        <a:bodyPr/>
        <a:lstStyle/>
        <a:p>
          <a:r>
            <a:rPr lang="en-GB" sz="1600" b="0" dirty="0">
              <a:latin typeface="Montserrat Medium" panose="00000600000000000000" pitchFamily="2" charset="0"/>
            </a:rPr>
            <a:t>Set Clear Objectives</a:t>
          </a:r>
        </a:p>
      </dgm:t>
    </dgm:pt>
    <dgm:pt modelId="{B2C71940-6F12-499B-8166-AC50454F5ACE}" type="parTrans" cxnId="{5AAF5690-46D1-4C91-A3A2-D5CCE31A78BE}">
      <dgm:prSet custT="1"/>
      <dgm:spPr/>
      <dgm:t>
        <a:bodyPr/>
        <a:lstStyle/>
        <a:p>
          <a:endParaRPr lang="en-GB" sz="1600" b="0">
            <a:latin typeface="Montserrat Medium" panose="00000600000000000000" pitchFamily="2" charset="0"/>
          </a:endParaRPr>
        </a:p>
      </dgm:t>
    </dgm:pt>
    <dgm:pt modelId="{32821B34-BAC4-4E72-BEA6-3561AF96136C}" type="sibTrans" cxnId="{5AAF5690-46D1-4C91-A3A2-D5CCE31A78BE}">
      <dgm:prSet/>
      <dgm:spPr/>
      <dgm:t>
        <a:bodyPr/>
        <a:lstStyle/>
        <a:p>
          <a:endParaRPr lang="en-GB" sz="1600">
            <a:latin typeface="Montserrat Medium" panose="00000600000000000000" pitchFamily="2" charset="0"/>
          </a:endParaRPr>
        </a:p>
      </dgm:t>
    </dgm:pt>
    <dgm:pt modelId="{9BDFB0E6-3B3D-4EE4-936A-13E34A438D73}">
      <dgm:prSet phldrT="[Text]" custT="1"/>
      <dgm:spPr>
        <a:solidFill>
          <a:srgbClr val="FF6900"/>
        </a:solidFill>
      </dgm:spPr>
      <dgm:t>
        <a:bodyPr/>
        <a:lstStyle/>
        <a:p>
          <a:r>
            <a:rPr lang="en-GB" sz="1600" b="0" dirty="0">
              <a:latin typeface="Montserrat Medium" panose="00000600000000000000" pitchFamily="2" charset="0"/>
            </a:rPr>
            <a:t>Governance Structures</a:t>
          </a:r>
        </a:p>
      </dgm:t>
    </dgm:pt>
    <dgm:pt modelId="{D2ED76F3-7D14-401E-977A-7022646E385B}" type="parTrans" cxnId="{B76F5449-56FB-42A3-AF91-3700A48B2DC0}">
      <dgm:prSet custT="1"/>
      <dgm:spPr/>
      <dgm:t>
        <a:bodyPr/>
        <a:lstStyle/>
        <a:p>
          <a:endParaRPr lang="en-GB" sz="1600" b="0">
            <a:latin typeface="Montserrat Medium" panose="00000600000000000000" pitchFamily="2" charset="0"/>
          </a:endParaRPr>
        </a:p>
      </dgm:t>
    </dgm:pt>
    <dgm:pt modelId="{5AC322F2-17D5-48C1-BB2F-4108173FCCC6}" type="sibTrans" cxnId="{B76F5449-56FB-42A3-AF91-3700A48B2DC0}">
      <dgm:prSet/>
      <dgm:spPr/>
      <dgm:t>
        <a:bodyPr/>
        <a:lstStyle/>
        <a:p>
          <a:endParaRPr lang="en-GB" sz="1600">
            <a:latin typeface="Montserrat Medium" panose="00000600000000000000" pitchFamily="2" charset="0"/>
          </a:endParaRPr>
        </a:p>
      </dgm:t>
    </dgm:pt>
    <dgm:pt modelId="{56F403C0-5B3E-4E1B-91A9-84712FCD5AA0}">
      <dgm:prSet phldrT="[Text]" custT="1"/>
      <dgm:spPr>
        <a:solidFill>
          <a:srgbClr val="FF6900"/>
        </a:solidFill>
      </dgm:spPr>
      <dgm:t>
        <a:bodyPr/>
        <a:lstStyle/>
        <a:p>
          <a:r>
            <a:rPr lang="en-GB" sz="1600" b="0" dirty="0">
              <a:latin typeface="Montserrat Medium" panose="00000600000000000000" pitchFamily="2" charset="0"/>
            </a:rPr>
            <a:t>Define Roles and Responsibilities</a:t>
          </a:r>
        </a:p>
      </dgm:t>
    </dgm:pt>
    <dgm:pt modelId="{A373CFD5-01E0-41D4-B444-5B8E22ED3F31}" type="parTrans" cxnId="{0A40947E-2D71-4267-A448-E81ED63D6D16}">
      <dgm:prSet custT="1"/>
      <dgm:spPr/>
      <dgm:t>
        <a:bodyPr/>
        <a:lstStyle/>
        <a:p>
          <a:endParaRPr lang="en-GB" sz="1600">
            <a:latin typeface="Montserrat Medium" panose="00000600000000000000" pitchFamily="2" charset="0"/>
          </a:endParaRPr>
        </a:p>
      </dgm:t>
    </dgm:pt>
    <dgm:pt modelId="{E7B44EE6-E485-4987-9588-583C41A73125}" type="sibTrans" cxnId="{0A40947E-2D71-4267-A448-E81ED63D6D16}">
      <dgm:prSet/>
      <dgm:spPr/>
      <dgm:t>
        <a:bodyPr/>
        <a:lstStyle/>
        <a:p>
          <a:endParaRPr lang="en-GB" sz="1600">
            <a:latin typeface="Montserrat Medium" panose="00000600000000000000" pitchFamily="2" charset="0"/>
          </a:endParaRPr>
        </a:p>
      </dgm:t>
    </dgm:pt>
    <dgm:pt modelId="{264FBB45-7700-45EC-8BB9-0218660B5DB7}">
      <dgm:prSet phldrT="[Text]" custT="1"/>
      <dgm:spPr>
        <a:solidFill>
          <a:srgbClr val="FF6900"/>
        </a:solidFill>
      </dgm:spPr>
      <dgm:t>
        <a:bodyPr/>
        <a:lstStyle/>
        <a:p>
          <a:r>
            <a:rPr lang="en-GB" sz="1600" b="0" dirty="0">
              <a:latin typeface="Montserrat Medium" panose="00000600000000000000" pitchFamily="2" charset="0"/>
            </a:rPr>
            <a:t>Communication</a:t>
          </a:r>
        </a:p>
      </dgm:t>
    </dgm:pt>
    <dgm:pt modelId="{3C6C6200-53FD-4785-9713-96178C7357B2}" type="parTrans" cxnId="{D69FA612-8E59-4EAB-9149-EA1F88842831}">
      <dgm:prSet custT="1"/>
      <dgm:spPr/>
      <dgm:t>
        <a:bodyPr/>
        <a:lstStyle/>
        <a:p>
          <a:endParaRPr lang="en-GB" sz="1600">
            <a:latin typeface="Montserrat Medium" panose="00000600000000000000" pitchFamily="2" charset="0"/>
          </a:endParaRPr>
        </a:p>
      </dgm:t>
    </dgm:pt>
    <dgm:pt modelId="{FCECDF1B-48E5-45E4-878E-9E8DC065C043}" type="sibTrans" cxnId="{D69FA612-8E59-4EAB-9149-EA1F88842831}">
      <dgm:prSet/>
      <dgm:spPr/>
      <dgm:t>
        <a:bodyPr/>
        <a:lstStyle/>
        <a:p>
          <a:endParaRPr lang="en-GB">
            <a:latin typeface="Montserrat Medium" panose="00000600000000000000" pitchFamily="2" charset="0"/>
          </a:endParaRPr>
        </a:p>
      </dgm:t>
    </dgm:pt>
    <dgm:pt modelId="{ED252D12-655F-4BD1-8D81-23CB004A49E5}">
      <dgm:prSet phldrT="[Text]" custT="1"/>
      <dgm:spPr>
        <a:solidFill>
          <a:srgbClr val="FF6900"/>
        </a:solidFill>
      </dgm:spPr>
      <dgm:t>
        <a:bodyPr/>
        <a:lstStyle/>
        <a:p>
          <a:r>
            <a:rPr lang="en-GB" sz="1600" b="0" dirty="0">
              <a:latin typeface="Montserrat Medium" panose="00000600000000000000" pitchFamily="2" charset="0"/>
            </a:rPr>
            <a:t>Conflict Resolution Mechanisms</a:t>
          </a:r>
        </a:p>
      </dgm:t>
    </dgm:pt>
    <dgm:pt modelId="{C28063E8-264F-48CD-8EAD-A27C4C59A719}" type="parTrans" cxnId="{3AA0B6D9-9839-4232-A941-A5661953262F}">
      <dgm:prSet/>
      <dgm:spPr/>
      <dgm:t>
        <a:bodyPr/>
        <a:lstStyle/>
        <a:p>
          <a:endParaRPr lang="en-GB">
            <a:latin typeface="Montserrat Medium" panose="00000600000000000000" pitchFamily="2" charset="0"/>
          </a:endParaRPr>
        </a:p>
      </dgm:t>
    </dgm:pt>
    <dgm:pt modelId="{EF0A19D8-70F1-4778-B7F5-E813B9636E4E}" type="sibTrans" cxnId="{3AA0B6D9-9839-4232-A941-A5661953262F}">
      <dgm:prSet/>
      <dgm:spPr/>
      <dgm:t>
        <a:bodyPr/>
        <a:lstStyle/>
        <a:p>
          <a:endParaRPr lang="en-GB">
            <a:latin typeface="Montserrat Medium" panose="00000600000000000000" pitchFamily="2" charset="0"/>
          </a:endParaRPr>
        </a:p>
      </dgm:t>
    </dgm:pt>
    <dgm:pt modelId="{AF01C2CA-A5E5-4D77-876B-377F1DF1094C}" type="pres">
      <dgm:prSet presAssocID="{B8988608-CD9D-4FF0-961A-2599B51373BB}" presName="hierChild1" presStyleCnt="0">
        <dgm:presLayoutVars>
          <dgm:orgChart val="1"/>
          <dgm:chPref val="1"/>
          <dgm:dir/>
          <dgm:animOne val="branch"/>
          <dgm:animLvl val="lvl"/>
          <dgm:resizeHandles/>
        </dgm:presLayoutVars>
      </dgm:prSet>
      <dgm:spPr/>
    </dgm:pt>
    <dgm:pt modelId="{578E2B93-DCB1-45EE-8BA4-F40AA408E6B0}" type="pres">
      <dgm:prSet presAssocID="{906CB42A-0725-4209-8990-30482EBCAABE}" presName="hierRoot1" presStyleCnt="0">
        <dgm:presLayoutVars>
          <dgm:hierBranch val="init"/>
        </dgm:presLayoutVars>
      </dgm:prSet>
      <dgm:spPr/>
    </dgm:pt>
    <dgm:pt modelId="{7B3B5A28-241D-4008-9CD8-25748F8C9C6F}" type="pres">
      <dgm:prSet presAssocID="{906CB42A-0725-4209-8990-30482EBCAABE}" presName="rootComposite1" presStyleCnt="0"/>
      <dgm:spPr/>
    </dgm:pt>
    <dgm:pt modelId="{F5A9384A-25A9-4DA8-ABD9-54CF90288514}" type="pres">
      <dgm:prSet presAssocID="{906CB42A-0725-4209-8990-30482EBCAABE}" presName="rootText1" presStyleLbl="node0" presStyleIdx="0" presStyleCnt="1" custScaleX="97359">
        <dgm:presLayoutVars>
          <dgm:chPref val="3"/>
        </dgm:presLayoutVars>
      </dgm:prSet>
      <dgm:spPr/>
    </dgm:pt>
    <dgm:pt modelId="{2E85CC91-727C-47B7-ADCA-47E43B227D56}" type="pres">
      <dgm:prSet presAssocID="{906CB42A-0725-4209-8990-30482EBCAABE}" presName="rootConnector1" presStyleLbl="node1" presStyleIdx="0" presStyleCnt="0"/>
      <dgm:spPr/>
    </dgm:pt>
    <dgm:pt modelId="{FA40A477-B59B-4CEE-AA9B-C91839089BAC}" type="pres">
      <dgm:prSet presAssocID="{906CB42A-0725-4209-8990-30482EBCAABE}" presName="hierChild2" presStyleCnt="0"/>
      <dgm:spPr/>
    </dgm:pt>
    <dgm:pt modelId="{28D96F83-6E28-4554-BDA3-EF0EB23C22A1}" type="pres">
      <dgm:prSet presAssocID="{B2C71940-6F12-499B-8166-AC50454F5ACE}" presName="Name64" presStyleLbl="parChTrans1D2" presStyleIdx="0" presStyleCnt="5" custSzX="498322"/>
      <dgm:spPr/>
    </dgm:pt>
    <dgm:pt modelId="{C5E7FD34-0F29-49B2-A78C-05753B01A1ED}" type="pres">
      <dgm:prSet presAssocID="{2D287A6E-5E1C-4BDF-9A13-FDF9CE5EBD48}" presName="hierRoot2" presStyleCnt="0">
        <dgm:presLayoutVars>
          <dgm:hierBranch val="init"/>
        </dgm:presLayoutVars>
      </dgm:prSet>
      <dgm:spPr/>
    </dgm:pt>
    <dgm:pt modelId="{909FF38B-2848-46D9-B469-C408CF93D298}" type="pres">
      <dgm:prSet presAssocID="{2D287A6E-5E1C-4BDF-9A13-FDF9CE5EBD48}" presName="rootComposite" presStyleCnt="0"/>
      <dgm:spPr/>
    </dgm:pt>
    <dgm:pt modelId="{92312206-661A-4D67-AFCB-BDE17F32649A}" type="pres">
      <dgm:prSet presAssocID="{2D287A6E-5E1C-4BDF-9A13-FDF9CE5EBD48}" presName="rootText" presStyleLbl="node2" presStyleIdx="0" presStyleCnt="5" custScaleX="159495">
        <dgm:presLayoutVars>
          <dgm:chPref val="3"/>
        </dgm:presLayoutVars>
      </dgm:prSet>
      <dgm:spPr/>
    </dgm:pt>
    <dgm:pt modelId="{3F194CCB-7791-44B9-880D-7E17A973CD56}" type="pres">
      <dgm:prSet presAssocID="{2D287A6E-5E1C-4BDF-9A13-FDF9CE5EBD48}" presName="rootConnector" presStyleLbl="node2" presStyleIdx="0" presStyleCnt="5"/>
      <dgm:spPr/>
    </dgm:pt>
    <dgm:pt modelId="{939F89B9-9FAB-4699-A649-10371F379AFB}" type="pres">
      <dgm:prSet presAssocID="{2D287A6E-5E1C-4BDF-9A13-FDF9CE5EBD48}" presName="hierChild4" presStyleCnt="0"/>
      <dgm:spPr/>
    </dgm:pt>
    <dgm:pt modelId="{5FBA829E-1523-45C8-A26B-8C3A2133A15A}" type="pres">
      <dgm:prSet presAssocID="{2D287A6E-5E1C-4BDF-9A13-FDF9CE5EBD48}" presName="hierChild5" presStyleCnt="0"/>
      <dgm:spPr/>
    </dgm:pt>
    <dgm:pt modelId="{22825362-28F1-4FAC-BEE4-D8F4C8D4A8B8}" type="pres">
      <dgm:prSet presAssocID="{A373CFD5-01E0-41D4-B444-5B8E22ED3F31}" presName="Name64" presStyleLbl="parChTrans1D2" presStyleIdx="1" presStyleCnt="5" custSzX="498322"/>
      <dgm:spPr/>
    </dgm:pt>
    <dgm:pt modelId="{CBBEB25B-BACD-42FA-967C-83AACF07B915}" type="pres">
      <dgm:prSet presAssocID="{56F403C0-5B3E-4E1B-91A9-84712FCD5AA0}" presName="hierRoot2" presStyleCnt="0">
        <dgm:presLayoutVars>
          <dgm:hierBranch val="init"/>
        </dgm:presLayoutVars>
      </dgm:prSet>
      <dgm:spPr/>
    </dgm:pt>
    <dgm:pt modelId="{4F41550F-F356-4B7E-968F-441447F4A76A}" type="pres">
      <dgm:prSet presAssocID="{56F403C0-5B3E-4E1B-91A9-84712FCD5AA0}" presName="rootComposite" presStyleCnt="0"/>
      <dgm:spPr/>
    </dgm:pt>
    <dgm:pt modelId="{1DA871A0-6D4A-4CFE-9107-B672189971EF}" type="pres">
      <dgm:prSet presAssocID="{56F403C0-5B3E-4E1B-91A9-84712FCD5AA0}" presName="rootText" presStyleLbl="node2" presStyleIdx="1" presStyleCnt="5" custScaleX="159495">
        <dgm:presLayoutVars>
          <dgm:chPref val="3"/>
        </dgm:presLayoutVars>
      </dgm:prSet>
      <dgm:spPr/>
    </dgm:pt>
    <dgm:pt modelId="{FA9C27C0-DA04-4A22-BC17-F8185E66501C}" type="pres">
      <dgm:prSet presAssocID="{56F403C0-5B3E-4E1B-91A9-84712FCD5AA0}" presName="rootConnector" presStyleLbl="node2" presStyleIdx="1" presStyleCnt="5"/>
      <dgm:spPr/>
    </dgm:pt>
    <dgm:pt modelId="{D2B59720-2FAB-443B-9F03-DE1FBABA6921}" type="pres">
      <dgm:prSet presAssocID="{56F403C0-5B3E-4E1B-91A9-84712FCD5AA0}" presName="hierChild4" presStyleCnt="0"/>
      <dgm:spPr/>
    </dgm:pt>
    <dgm:pt modelId="{53A35CE4-D868-4641-8C59-464A376B3868}" type="pres">
      <dgm:prSet presAssocID="{56F403C0-5B3E-4E1B-91A9-84712FCD5AA0}" presName="hierChild5" presStyleCnt="0"/>
      <dgm:spPr/>
    </dgm:pt>
    <dgm:pt modelId="{8BED8FE3-1C26-4013-B621-C3DA43181C84}" type="pres">
      <dgm:prSet presAssocID="{D2ED76F3-7D14-401E-977A-7022646E385B}" presName="Name64" presStyleLbl="parChTrans1D2" presStyleIdx="2" presStyleCnt="5" custSzX="498322"/>
      <dgm:spPr/>
    </dgm:pt>
    <dgm:pt modelId="{C1F758A5-DDFB-4C8E-8B94-7B2B20E182BC}" type="pres">
      <dgm:prSet presAssocID="{9BDFB0E6-3B3D-4EE4-936A-13E34A438D73}" presName="hierRoot2" presStyleCnt="0">
        <dgm:presLayoutVars>
          <dgm:hierBranch val="init"/>
        </dgm:presLayoutVars>
      </dgm:prSet>
      <dgm:spPr/>
    </dgm:pt>
    <dgm:pt modelId="{E33DB8AB-F636-417C-8E05-DD06343CCC07}" type="pres">
      <dgm:prSet presAssocID="{9BDFB0E6-3B3D-4EE4-936A-13E34A438D73}" presName="rootComposite" presStyleCnt="0"/>
      <dgm:spPr/>
    </dgm:pt>
    <dgm:pt modelId="{816EFF98-4DAC-46E0-B81F-CF7B04C9BC75}" type="pres">
      <dgm:prSet presAssocID="{9BDFB0E6-3B3D-4EE4-936A-13E34A438D73}" presName="rootText" presStyleLbl="node2" presStyleIdx="2" presStyleCnt="5" custScaleX="159495">
        <dgm:presLayoutVars>
          <dgm:chPref val="3"/>
        </dgm:presLayoutVars>
      </dgm:prSet>
      <dgm:spPr/>
    </dgm:pt>
    <dgm:pt modelId="{CB7C33DD-ABAB-415F-ACCF-A8376C508686}" type="pres">
      <dgm:prSet presAssocID="{9BDFB0E6-3B3D-4EE4-936A-13E34A438D73}" presName="rootConnector" presStyleLbl="node2" presStyleIdx="2" presStyleCnt="5"/>
      <dgm:spPr/>
    </dgm:pt>
    <dgm:pt modelId="{D5BD1750-9ACA-4D11-9D94-DBD7EC4A503A}" type="pres">
      <dgm:prSet presAssocID="{9BDFB0E6-3B3D-4EE4-936A-13E34A438D73}" presName="hierChild4" presStyleCnt="0"/>
      <dgm:spPr/>
    </dgm:pt>
    <dgm:pt modelId="{6C981CF3-3B27-4F6F-8B6C-D7C6090B3D06}" type="pres">
      <dgm:prSet presAssocID="{9BDFB0E6-3B3D-4EE4-936A-13E34A438D73}" presName="hierChild5" presStyleCnt="0"/>
      <dgm:spPr/>
    </dgm:pt>
    <dgm:pt modelId="{A4F77A3C-14CD-4C81-A3DD-382A9C19389C}" type="pres">
      <dgm:prSet presAssocID="{3C6C6200-53FD-4785-9713-96178C7357B2}" presName="Name64" presStyleLbl="parChTrans1D2" presStyleIdx="3" presStyleCnt="5" custSzX="498322"/>
      <dgm:spPr/>
    </dgm:pt>
    <dgm:pt modelId="{C8316F8B-B4D7-4D77-8C37-9BD517A055C4}" type="pres">
      <dgm:prSet presAssocID="{264FBB45-7700-45EC-8BB9-0218660B5DB7}" presName="hierRoot2" presStyleCnt="0">
        <dgm:presLayoutVars>
          <dgm:hierBranch val="init"/>
        </dgm:presLayoutVars>
      </dgm:prSet>
      <dgm:spPr/>
    </dgm:pt>
    <dgm:pt modelId="{C12C90A4-4E96-4D86-BC18-67E9E8E324AE}" type="pres">
      <dgm:prSet presAssocID="{264FBB45-7700-45EC-8BB9-0218660B5DB7}" presName="rootComposite" presStyleCnt="0"/>
      <dgm:spPr/>
    </dgm:pt>
    <dgm:pt modelId="{E4406AEC-4527-4B3F-9688-927DE93D6B76}" type="pres">
      <dgm:prSet presAssocID="{264FBB45-7700-45EC-8BB9-0218660B5DB7}" presName="rootText" presStyleLbl="node2" presStyleIdx="3" presStyleCnt="5" custScaleX="159495">
        <dgm:presLayoutVars>
          <dgm:chPref val="3"/>
        </dgm:presLayoutVars>
      </dgm:prSet>
      <dgm:spPr/>
    </dgm:pt>
    <dgm:pt modelId="{7358D034-7A52-44F4-868E-90E6A95CCD15}" type="pres">
      <dgm:prSet presAssocID="{264FBB45-7700-45EC-8BB9-0218660B5DB7}" presName="rootConnector" presStyleLbl="node2" presStyleIdx="3" presStyleCnt="5"/>
      <dgm:spPr/>
    </dgm:pt>
    <dgm:pt modelId="{ACBBF844-C1C7-492A-92F7-EA4909CB3FB8}" type="pres">
      <dgm:prSet presAssocID="{264FBB45-7700-45EC-8BB9-0218660B5DB7}" presName="hierChild4" presStyleCnt="0"/>
      <dgm:spPr/>
    </dgm:pt>
    <dgm:pt modelId="{4C75092B-6556-4A49-8DAD-DBB390B0571F}" type="pres">
      <dgm:prSet presAssocID="{264FBB45-7700-45EC-8BB9-0218660B5DB7}" presName="hierChild5" presStyleCnt="0"/>
      <dgm:spPr/>
    </dgm:pt>
    <dgm:pt modelId="{FB8689AE-3F58-44BA-8F13-B065E43E1395}" type="pres">
      <dgm:prSet presAssocID="{C28063E8-264F-48CD-8EAD-A27C4C59A719}" presName="Name64" presStyleLbl="parChTrans1D2" presStyleIdx="4" presStyleCnt="5" custSzX="498322"/>
      <dgm:spPr/>
    </dgm:pt>
    <dgm:pt modelId="{8397C349-6786-4CBB-869A-1E74C53AC500}" type="pres">
      <dgm:prSet presAssocID="{ED252D12-655F-4BD1-8D81-23CB004A49E5}" presName="hierRoot2" presStyleCnt="0">
        <dgm:presLayoutVars>
          <dgm:hierBranch val="init"/>
        </dgm:presLayoutVars>
      </dgm:prSet>
      <dgm:spPr/>
    </dgm:pt>
    <dgm:pt modelId="{BA98798A-A89D-4398-9A8D-59102335709E}" type="pres">
      <dgm:prSet presAssocID="{ED252D12-655F-4BD1-8D81-23CB004A49E5}" presName="rootComposite" presStyleCnt="0"/>
      <dgm:spPr/>
    </dgm:pt>
    <dgm:pt modelId="{CEBFE02B-E929-40C0-8EE1-D71ADE40DFDF}" type="pres">
      <dgm:prSet presAssocID="{ED252D12-655F-4BD1-8D81-23CB004A49E5}" presName="rootText" presStyleLbl="node2" presStyleIdx="4" presStyleCnt="5" custScaleX="159495">
        <dgm:presLayoutVars>
          <dgm:chPref val="3"/>
        </dgm:presLayoutVars>
      </dgm:prSet>
      <dgm:spPr/>
    </dgm:pt>
    <dgm:pt modelId="{0DC48DFE-C33A-46C0-A1A7-5DF57D941E0D}" type="pres">
      <dgm:prSet presAssocID="{ED252D12-655F-4BD1-8D81-23CB004A49E5}" presName="rootConnector" presStyleLbl="node2" presStyleIdx="4" presStyleCnt="5"/>
      <dgm:spPr/>
    </dgm:pt>
    <dgm:pt modelId="{93B16D57-F79A-461E-9A86-0CACAD526F26}" type="pres">
      <dgm:prSet presAssocID="{ED252D12-655F-4BD1-8D81-23CB004A49E5}" presName="hierChild4" presStyleCnt="0"/>
      <dgm:spPr/>
    </dgm:pt>
    <dgm:pt modelId="{C8736AE2-BAD7-4D9C-BCA4-EDBC249D7DDF}" type="pres">
      <dgm:prSet presAssocID="{ED252D12-655F-4BD1-8D81-23CB004A49E5}" presName="hierChild5" presStyleCnt="0"/>
      <dgm:spPr/>
    </dgm:pt>
    <dgm:pt modelId="{6F71EA41-5062-4323-9D1B-EA7697A12B73}" type="pres">
      <dgm:prSet presAssocID="{906CB42A-0725-4209-8990-30482EBCAABE}" presName="hierChild3" presStyleCnt="0"/>
      <dgm:spPr/>
    </dgm:pt>
  </dgm:ptLst>
  <dgm:cxnLst>
    <dgm:cxn modelId="{D69FA612-8E59-4EAB-9149-EA1F88842831}" srcId="{906CB42A-0725-4209-8990-30482EBCAABE}" destId="{264FBB45-7700-45EC-8BB9-0218660B5DB7}" srcOrd="3" destOrd="0" parTransId="{3C6C6200-53FD-4785-9713-96178C7357B2}" sibTransId="{FCECDF1B-48E5-45E4-878E-9E8DC065C043}"/>
    <dgm:cxn modelId="{A6536F19-ABCE-4140-99CB-82D320C0F33C}" type="presOf" srcId="{906CB42A-0725-4209-8990-30482EBCAABE}" destId="{2E85CC91-727C-47B7-ADCA-47E43B227D56}" srcOrd="1" destOrd="0" presId="urn:microsoft.com/office/officeart/2009/3/layout/HorizontalOrganizationChart"/>
    <dgm:cxn modelId="{AB59691A-25A1-41A6-96CE-A95CBDFC70D3}" type="presOf" srcId="{2D287A6E-5E1C-4BDF-9A13-FDF9CE5EBD48}" destId="{3F194CCB-7791-44B9-880D-7E17A973CD56}" srcOrd="1" destOrd="0" presId="urn:microsoft.com/office/officeart/2009/3/layout/HorizontalOrganizationChart"/>
    <dgm:cxn modelId="{CE55C343-12B0-48A5-8D14-0A79BF1809BF}" type="presOf" srcId="{2D287A6E-5E1C-4BDF-9A13-FDF9CE5EBD48}" destId="{92312206-661A-4D67-AFCB-BDE17F32649A}" srcOrd="0" destOrd="0" presId="urn:microsoft.com/office/officeart/2009/3/layout/HorizontalOrganizationChart"/>
    <dgm:cxn modelId="{8C983444-8D4B-45A5-B4E1-B0A9A2328292}" type="presOf" srcId="{9BDFB0E6-3B3D-4EE4-936A-13E34A438D73}" destId="{CB7C33DD-ABAB-415F-ACCF-A8376C508686}" srcOrd="1" destOrd="0" presId="urn:microsoft.com/office/officeart/2009/3/layout/HorizontalOrganizationChart"/>
    <dgm:cxn modelId="{B76F5449-56FB-42A3-AF91-3700A48B2DC0}" srcId="{906CB42A-0725-4209-8990-30482EBCAABE}" destId="{9BDFB0E6-3B3D-4EE4-936A-13E34A438D73}" srcOrd="2" destOrd="0" parTransId="{D2ED76F3-7D14-401E-977A-7022646E385B}" sibTransId="{5AC322F2-17D5-48C1-BB2F-4108173FCCC6}"/>
    <dgm:cxn modelId="{E837006A-A756-4920-A497-EB6EA0AD48D6}" type="presOf" srcId="{56F403C0-5B3E-4E1B-91A9-84712FCD5AA0}" destId="{FA9C27C0-DA04-4A22-BC17-F8185E66501C}" srcOrd="1" destOrd="0" presId="urn:microsoft.com/office/officeart/2009/3/layout/HorizontalOrganizationChart"/>
    <dgm:cxn modelId="{D5F2D278-9648-4D33-A2D5-BA3089F44208}" type="presOf" srcId="{D2ED76F3-7D14-401E-977A-7022646E385B}" destId="{8BED8FE3-1C26-4013-B621-C3DA43181C84}" srcOrd="0" destOrd="0" presId="urn:microsoft.com/office/officeart/2009/3/layout/HorizontalOrganizationChart"/>
    <dgm:cxn modelId="{0A40947E-2D71-4267-A448-E81ED63D6D16}" srcId="{906CB42A-0725-4209-8990-30482EBCAABE}" destId="{56F403C0-5B3E-4E1B-91A9-84712FCD5AA0}" srcOrd="1" destOrd="0" parTransId="{A373CFD5-01E0-41D4-B444-5B8E22ED3F31}" sibTransId="{E7B44EE6-E485-4987-9588-583C41A73125}"/>
    <dgm:cxn modelId="{E9BA8A84-6726-4BE8-BC70-07EC2EB928D9}" type="presOf" srcId="{264FBB45-7700-45EC-8BB9-0218660B5DB7}" destId="{7358D034-7A52-44F4-868E-90E6A95CCD15}" srcOrd="1" destOrd="0" presId="urn:microsoft.com/office/officeart/2009/3/layout/HorizontalOrganizationChart"/>
    <dgm:cxn modelId="{AE394E86-C4A4-4E86-918E-3196F93CBCAF}" srcId="{B8988608-CD9D-4FF0-961A-2599B51373BB}" destId="{906CB42A-0725-4209-8990-30482EBCAABE}" srcOrd="0" destOrd="0" parTransId="{0CED8DD0-E720-4105-8C45-EABD247A4843}" sibTransId="{8C279F2D-18E2-4199-A7CD-A6B1DAA0A348}"/>
    <dgm:cxn modelId="{14DF9287-95CF-42A8-A1E1-9CD585C66C17}" type="presOf" srcId="{56F403C0-5B3E-4E1B-91A9-84712FCD5AA0}" destId="{1DA871A0-6D4A-4CFE-9107-B672189971EF}" srcOrd="0" destOrd="0" presId="urn:microsoft.com/office/officeart/2009/3/layout/HorizontalOrganizationChart"/>
    <dgm:cxn modelId="{56CA698F-F8DB-43B9-B8B9-4A7A79CDE120}" type="presOf" srcId="{C28063E8-264F-48CD-8EAD-A27C4C59A719}" destId="{FB8689AE-3F58-44BA-8F13-B065E43E1395}" srcOrd="0" destOrd="0" presId="urn:microsoft.com/office/officeart/2009/3/layout/HorizontalOrganizationChart"/>
    <dgm:cxn modelId="{5AAF5690-46D1-4C91-A3A2-D5CCE31A78BE}" srcId="{906CB42A-0725-4209-8990-30482EBCAABE}" destId="{2D287A6E-5E1C-4BDF-9A13-FDF9CE5EBD48}" srcOrd="0" destOrd="0" parTransId="{B2C71940-6F12-499B-8166-AC50454F5ACE}" sibTransId="{32821B34-BAC4-4E72-BEA6-3561AF96136C}"/>
    <dgm:cxn modelId="{1DCBF891-1D8C-4B4C-A029-1A9E161E1AF3}" type="presOf" srcId="{B8988608-CD9D-4FF0-961A-2599B51373BB}" destId="{AF01C2CA-A5E5-4D77-876B-377F1DF1094C}" srcOrd="0" destOrd="0" presId="urn:microsoft.com/office/officeart/2009/3/layout/HorizontalOrganizationChart"/>
    <dgm:cxn modelId="{4B91829C-2ED0-4A1B-9C1C-A19FAD458EC0}" type="presOf" srcId="{906CB42A-0725-4209-8990-30482EBCAABE}" destId="{F5A9384A-25A9-4DA8-ABD9-54CF90288514}" srcOrd="0" destOrd="0" presId="urn:microsoft.com/office/officeart/2009/3/layout/HorizontalOrganizationChart"/>
    <dgm:cxn modelId="{C427A79F-89E1-41DE-94AC-6781644C10E8}" type="presOf" srcId="{A373CFD5-01E0-41D4-B444-5B8E22ED3F31}" destId="{22825362-28F1-4FAC-BEE4-D8F4C8D4A8B8}" srcOrd="0" destOrd="0" presId="urn:microsoft.com/office/officeart/2009/3/layout/HorizontalOrganizationChart"/>
    <dgm:cxn modelId="{026AD4A2-7E5B-4F35-A88A-D32AE2189736}" type="presOf" srcId="{9BDFB0E6-3B3D-4EE4-936A-13E34A438D73}" destId="{816EFF98-4DAC-46E0-B81F-CF7B04C9BC75}" srcOrd="0" destOrd="0" presId="urn:microsoft.com/office/officeart/2009/3/layout/HorizontalOrganizationChart"/>
    <dgm:cxn modelId="{40FC5BA5-C56C-4815-9752-C06E73FF346C}" type="presOf" srcId="{B2C71940-6F12-499B-8166-AC50454F5ACE}" destId="{28D96F83-6E28-4554-BDA3-EF0EB23C22A1}" srcOrd="0" destOrd="0" presId="urn:microsoft.com/office/officeart/2009/3/layout/HorizontalOrganizationChart"/>
    <dgm:cxn modelId="{5AB4DFB1-FE9B-4393-84DA-607C930A1825}" type="presOf" srcId="{ED252D12-655F-4BD1-8D81-23CB004A49E5}" destId="{CEBFE02B-E929-40C0-8EE1-D71ADE40DFDF}" srcOrd="0" destOrd="0" presId="urn:microsoft.com/office/officeart/2009/3/layout/HorizontalOrganizationChart"/>
    <dgm:cxn modelId="{45CE3AD9-4D1E-4820-AC37-84A377DE3A1C}" type="presOf" srcId="{3C6C6200-53FD-4785-9713-96178C7357B2}" destId="{A4F77A3C-14CD-4C81-A3DD-382A9C19389C}" srcOrd="0" destOrd="0" presId="urn:microsoft.com/office/officeart/2009/3/layout/HorizontalOrganizationChart"/>
    <dgm:cxn modelId="{3AA0B6D9-9839-4232-A941-A5661953262F}" srcId="{906CB42A-0725-4209-8990-30482EBCAABE}" destId="{ED252D12-655F-4BD1-8D81-23CB004A49E5}" srcOrd="4" destOrd="0" parTransId="{C28063E8-264F-48CD-8EAD-A27C4C59A719}" sibTransId="{EF0A19D8-70F1-4778-B7F5-E813B9636E4E}"/>
    <dgm:cxn modelId="{AA57B7E4-68D2-413D-886E-DC374C7BB794}" type="presOf" srcId="{264FBB45-7700-45EC-8BB9-0218660B5DB7}" destId="{E4406AEC-4527-4B3F-9688-927DE93D6B76}" srcOrd="0" destOrd="0" presId="urn:microsoft.com/office/officeart/2009/3/layout/HorizontalOrganizationChart"/>
    <dgm:cxn modelId="{9F64DEF0-F192-41AE-A6C6-E445384CD0A2}" type="presOf" srcId="{ED252D12-655F-4BD1-8D81-23CB004A49E5}" destId="{0DC48DFE-C33A-46C0-A1A7-5DF57D941E0D}" srcOrd="1" destOrd="0" presId="urn:microsoft.com/office/officeart/2009/3/layout/HorizontalOrganizationChart"/>
    <dgm:cxn modelId="{6D5FDA3D-C549-4676-A751-7502531F98C7}" type="presParOf" srcId="{AF01C2CA-A5E5-4D77-876B-377F1DF1094C}" destId="{578E2B93-DCB1-45EE-8BA4-F40AA408E6B0}" srcOrd="0" destOrd="0" presId="urn:microsoft.com/office/officeart/2009/3/layout/HorizontalOrganizationChart"/>
    <dgm:cxn modelId="{D7C2237D-2DDC-41FA-A7A0-C05EA244C38D}" type="presParOf" srcId="{578E2B93-DCB1-45EE-8BA4-F40AA408E6B0}" destId="{7B3B5A28-241D-4008-9CD8-25748F8C9C6F}" srcOrd="0" destOrd="0" presId="urn:microsoft.com/office/officeart/2009/3/layout/HorizontalOrganizationChart"/>
    <dgm:cxn modelId="{CDC7823A-0EAB-4028-9567-20ACF1F5C86B}" type="presParOf" srcId="{7B3B5A28-241D-4008-9CD8-25748F8C9C6F}" destId="{F5A9384A-25A9-4DA8-ABD9-54CF90288514}" srcOrd="0" destOrd="0" presId="urn:microsoft.com/office/officeart/2009/3/layout/HorizontalOrganizationChart"/>
    <dgm:cxn modelId="{25B0F7C2-D2BF-49C5-99A4-5649943B8C12}" type="presParOf" srcId="{7B3B5A28-241D-4008-9CD8-25748F8C9C6F}" destId="{2E85CC91-727C-47B7-ADCA-47E43B227D56}" srcOrd="1" destOrd="0" presId="urn:microsoft.com/office/officeart/2009/3/layout/HorizontalOrganizationChart"/>
    <dgm:cxn modelId="{264E4DD9-FCEB-4B09-912F-39896DA05934}" type="presParOf" srcId="{578E2B93-DCB1-45EE-8BA4-F40AA408E6B0}" destId="{FA40A477-B59B-4CEE-AA9B-C91839089BAC}" srcOrd="1" destOrd="0" presId="urn:microsoft.com/office/officeart/2009/3/layout/HorizontalOrganizationChart"/>
    <dgm:cxn modelId="{93B3AD08-4C4B-464A-9D6C-2F364C12376F}" type="presParOf" srcId="{FA40A477-B59B-4CEE-AA9B-C91839089BAC}" destId="{28D96F83-6E28-4554-BDA3-EF0EB23C22A1}" srcOrd="0" destOrd="0" presId="urn:microsoft.com/office/officeart/2009/3/layout/HorizontalOrganizationChart"/>
    <dgm:cxn modelId="{D6CC8CB0-9DC3-4C6C-A660-11C178E2EBB4}" type="presParOf" srcId="{FA40A477-B59B-4CEE-AA9B-C91839089BAC}" destId="{C5E7FD34-0F29-49B2-A78C-05753B01A1ED}" srcOrd="1" destOrd="0" presId="urn:microsoft.com/office/officeart/2009/3/layout/HorizontalOrganizationChart"/>
    <dgm:cxn modelId="{A56369DD-A50B-433A-BB9A-0542637919AF}" type="presParOf" srcId="{C5E7FD34-0F29-49B2-A78C-05753B01A1ED}" destId="{909FF38B-2848-46D9-B469-C408CF93D298}" srcOrd="0" destOrd="0" presId="urn:microsoft.com/office/officeart/2009/3/layout/HorizontalOrganizationChart"/>
    <dgm:cxn modelId="{C650C001-EA18-4FCF-B8FB-F8FB81A3CA99}" type="presParOf" srcId="{909FF38B-2848-46D9-B469-C408CF93D298}" destId="{92312206-661A-4D67-AFCB-BDE17F32649A}" srcOrd="0" destOrd="0" presId="urn:microsoft.com/office/officeart/2009/3/layout/HorizontalOrganizationChart"/>
    <dgm:cxn modelId="{FC2669C5-DD76-406F-B293-B90F0093928E}" type="presParOf" srcId="{909FF38B-2848-46D9-B469-C408CF93D298}" destId="{3F194CCB-7791-44B9-880D-7E17A973CD56}" srcOrd="1" destOrd="0" presId="urn:microsoft.com/office/officeart/2009/3/layout/HorizontalOrganizationChart"/>
    <dgm:cxn modelId="{F76BABB6-E53F-4546-AF00-76B670A2CD50}" type="presParOf" srcId="{C5E7FD34-0F29-49B2-A78C-05753B01A1ED}" destId="{939F89B9-9FAB-4699-A649-10371F379AFB}" srcOrd="1" destOrd="0" presId="urn:microsoft.com/office/officeart/2009/3/layout/HorizontalOrganizationChart"/>
    <dgm:cxn modelId="{E4E20DC7-4E79-4358-BA24-0831EB36924F}" type="presParOf" srcId="{C5E7FD34-0F29-49B2-A78C-05753B01A1ED}" destId="{5FBA829E-1523-45C8-A26B-8C3A2133A15A}" srcOrd="2" destOrd="0" presId="urn:microsoft.com/office/officeart/2009/3/layout/HorizontalOrganizationChart"/>
    <dgm:cxn modelId="{B3D37EFC-8069-4584-AE31-FAEC983C3849}" type="presParOf" srcId="{FA40A477-B59B-4CEE-AA9B-C91839089BAC}" destId="{22825362-28F1-4FAC-BEE4-D8F4C8D4A8B8}" srcOrd="2" destOrd="0" presId="urn:microsoft.com/office/officeart/2009/3/layout/HorizontalOrganizationChart"/>
    <dgm:cxn modelId="{C7A1A79D-B665-4C41-A67E-27730C1AED90}" type="presParOf" srcId="{FA40A477-B59B-4CEE-AA9B-C91839089BAC}" destId="{CBBEB25B-BACD-42FA-967C-83AACF07B915}" srcOrd="3" destOrd="0" presId="urn:microsoft.com/office/officeart/2009/3/layout/HorizontalOrganizationChart"/>
    <dgm:cxn modelId="{203F377F-6B37-4774-9F32-6F195E26875A}" type="presParOf" srcId="{CBBEB25B-BACD-42FA-967C-83AACF07B915}" destId="{4F41550F-F356-4B7E-968F-441447F4A76A}" srcOrd="0" destOrd="0" presId="urn:microsoft.com/office/officeart/2009/3/layout/HorizontalOrganizationChart"/>
    <dgm:cxn modelId="{5A7C9772-142C-4381-B3BD-B26DD88A95C7}" type="presParOf" srcId="{4F41550F-F356-4B7E-968F-441447F4A76A}" destId="{1DA871A0-6D4A-4CFE-9107-B672189971EF}" srcOrd="0" destOrd="0" presId="urn:microsoft.com/office/officeart/2009/3/layout/HorizontalOrganizationChart"/>
    <dgm:cxn modelId="{2B043FC8-1A95-41CB-BAF9-686873D328DC}" type="presParOf" srcId="{4F41550F-F356-4B7E-968F-441447F4A76A}" destId="{FA9C27C0-DA04-4A22-BC17-F8185E66501C}" srcOrd="1" destOrd="0" presId="urn:microsoft.com/office/officeart/2009/3/layout/HorizontalOrganizationChart"/>
    <dgm:cxn modelId="{ABDBD9B1-40C3-44B3-AF78-056787BE2ABE}" type="presParOf" srcId="{CBBEB25B-BACD-42FA-967C-83AACF07B915}" destId="{D2B59720-2FAB-443B-9F03-DE1FBABA6921}" srcOrd="1" destOrd="0" presId="urn:microsoft.com/office/officeart/2009/3/layout/HorizontalOrganizationChart"/>
    <dgm:cxn modelId="{D5169C53-06C3-4A91-92DD-12086A58740B}" type="presParOf" srcId="{CBBEB25B-BACD-42FA-967C-83AACF07B915}" destId="{53A35CE4-D868-4641-8C59-464A376B3868}" srcOrd="2" destOrd="0" presId="urn:microsoft.com/office/officeart/2009/3/layout/HorizontalOrganizationChart"/>
    <dgm:cxn modelId="{F97C2C75-F89C-4BD8-A60D-E7B605B9C354}" type="presParOf" srcId="{FA40A477-B59B-4CEE-AA9B-C91839089BAC}" destId="{8BED8FE3-1C26-4013-B621-C3DA43181C84}" srcOrd="4" destOrd="0" presId="urn:microsoft.com/office/officeart/2009/3/layout/HorizontalOrganizationChart"/>
    <dgm:cxn modelId="{66A842D3-64EC-48D0-B812-16F94A9B790C}" type="presParOf" srcId="{FA40A477-B59B-4CEE-AA9B-C91839089BAC}" destId="{C1F758A5-DDFB-4C8E-8B94-7B2B20E182BC}" srcOrd="5" destOrd="0" presId="urn:microsoft.com/office/officeart/2009/3/layout/HorizontalOrganizationChart"/>
    <dgm:cxn modelId="{A87F83FC-16F6-446D-8A75-B76DF46279F5}" type="presParOf" srcId="{C1F758A5-DDFB-4C8E-8B94-7B2B20E182BC}" destId="{E33DB8AB-F636-417C-8E05-DD06343CCC07}" srcOrd="0" destOrd="0" presId="urn:microsoft.com/office/officeart/2009/3/layout/HorizontalOrganizationChart"/>
    <dgm:cxn modelId="{13B36EB3-C3E2-4124-8C55-9015C19D3520}" type="presParOf" srcId="{E33DB8AB-F636-417C-8E05-DD06343CCC07}" destId="{816EFF98-4DAC-46E0-B81F-CF7B04C9BC75}" srcOrd="0" destOrd="0" presId="urn:microsoft.com/office/officeart/2009/3/layout/HorizontalOrganizationChart"/>
    <dgm:cxn modelId="{D1F99572-B774-4908-98FC-F3ABCD18C0F9}" type="presParOf" srcId="{E33DB8AB-F636-417C-8E05-DD06343CCC07}" destId="{CB7C33DD-ABAB-415F-ACCF-A8376C508686}" srcOrd="1" destOrd="0" presId="urn:microsoft.com/office/officeart/2009/3/layout/HorizontalOrganizationChart"/>
    <dgm:cxn modelId="{6530548E-3812-4A24-95B5-DA9A871277DC}" type="presParOf" srcId="{C1F758A5-DDFB-4C8E-8B94-7B2B20E182BC}" destId="{D5BD1750-9ACA-4D11-9D94-DBD7EC4A503A}" srcOrd="1" destOrd="0" presId="urn:microsoft.com/office/officeart/2009/3/layout/HorizontalOrganizationChart"/>
    <dgm:cxn modelId="{22F0BECE-7FF5-4A99-AC28-28ED74B151AB}" type="presParOf" srcId="{C1F758A5-DDFB-4C8E-8B94-7B2B20E182BC}" destId="{6C981CF3-3B27-4F6F-8B6C-D7C6090B3D06}" srcOrd="2" destOrd="0" presId="urn:microsoft.com/office/officeart/2009/3/layout/HorizontalOrganizationChart"/>
    <dgm:cxn modelId="{157ED043-CFC1-4831-A655-18A5FDE6B835}" type="presParOf" srcId="{FA40A477-B59B-4CEE-AA9B-C91839089BAC}" destId="{A4F77A3C-14CD-4C81-A3DD-382A9C19389C}" srcOrd="6" destOrd="0" presId="urn:microsoft.com/office/officeart/2009/3/layout/HorizontalOrganizationChart"/>
    <dgm:cxn modelId="{914B723C-3765-478A-9F0F-18EB1AD805D3}" type="presParOf" srcId="{FA40A477-B59B-4CEE-AA9B-C91839089BAC}" destId="{C8316F8B-B4D7-4D77-8C37-9BD517A055C4}" srcOrd="7" destOrd="0" presId="urn:microsoft.com/office/officeart/2009/3/layout/HorizontalOrganizationChart"/>
    <dgm:cxn modelId="{474FE4AA-AF58-405E-B313-D7A990B65596}" type="presParOf" srcId="{C8316F8B-B4D7-4D77-8C37-9BD517A055C4}" destId="{C12C90A4-4E96-4D86-BC18-67E9E8E324AE}" srcOrd="0" destOrd="0" presId="urn:microsoft.com/office/officeart/2009/3/layout/HorizontalOrganizationChart"/>
    <dgm:cxn modelId="{67588AA4-FD7F-4F4E-BD07-B978D884D102}" type="presParOf" srcId="{C12C90A4-4E96-4D86-BC18-67E9E8E324AE}" destId="{E4406AEC-4527-4B3F-9688-927DE93D6B76}" srcOrd="0" destOrd="0" presId="urn:microsoft.com/office/officeart/2009/3/layout/HorizontalOrganizationChart"/>
    <dgm:cxn modelId="{1BF8103F-6EA5-4438-9E66-DACEFDEDB7B4}" type="presParOf" srcId="{C12C90A4-4E96-4D86-BC18-67E9E8E324AE}" destId="{7358D034-7A52-44F4-868E-90E6A95CCD15}" srcOrd="1" destOrd="0" presId="urn:microsoft.com/office/officeart/2009/3/layout/HorizontalOrganizationChart"/>
    <dgm:cxn modelId="{D0B4D040-77E1-41B8-AEB3-B8AC2DF75F5B}" type="presParOf" srcId="{C8316F8B-B4D7-4D77-8C37-9BD517A055C4}" destId="{ACBBF844-C1C7-492A-92F7-EA4909CB3FB8}" srcOrd="1" destOrd="0" presId="urn:microsoft.com/office/officeart/2009/3/layout/HorizontalOrganizationChart"/>
    <dgm:cxn modelId="{080F65B5-51E2-4BDF-8AAF-EE822024E8C1}" type="presParOf" srcId="{C8316F8B-B4D7-4D77-8C37-9BD517A055C4}" destId="{4C75092B-6556-4A49-8DAD-DBB390B0571F}" srcOrd="2" destOrd="0" presId="urn:microsoft.com/office/officeart/2009/3/layout/HorizontalOrganizationChart"/>
    <dgm:cxn modelId="{F25E4392-544F-472C-B41F-78332D0EDBA1}" type="presParOf" srcId="{FA40A477-B59B-4CEE-AA9B-C91839089BAC}" destId="{FB8689AE-3F58-44BA-8F13-B065E43E1395}" srcOrd="8" destOrd="0" presId="urn:microsoft.com/office/officeart/2009/3/layout/HorizontalOrganizationChart"/>
    <dgm:cxn modelId="{018B4A01-7394-497B-9622-D6D6DE88406A}" type="presParOf" srcId="{FA40A477-B59B-4CEE-AA9B-C91839089BAC}" destId="{8397C349-6786-4CBB-869A-1E74C53AC500}" srcOrd="9" destOrd="0" presId="urn:microsoft.com/office/officeart/2009/3/layout/HorizontalOrganizationChart"/>
    <dgm:cxn modelId="{3D348479-9569-456B-BFA2-AB0E2570B177}" type="presParOf" srcId="{8397C349-6786-4CBB-869A-1E74C53AC500}" destId="{BA98798A-A89D-4398-9A8D-59102335709E}" srcOrd="0" destOrd="0" presId="urn:microsoft.com/office/officeart/2009/3/layout/HorizontalOrganizationChart"/>
    <dgm:cxn modelId="{1F146BE4-D628-4EB7-9F26-BB0680312608}" type="presParOf" srcId="{BA98798A-A89D-4398-9A8D-59102335709E}" destId="{CEBFE02B-E929-40C0-8EE1-D71ADE40DFDF}" srcOrd="0" destOrd="0" presId="urn:microsoft.com/office/officeart/2009/3/layout/HorizontalOrganizationChart"/>
    <dgm:cxn modelId="{997DD82E-56B5-4ED1-944B-27D03D069300}" type="presParOf" srcId="{BA98798A-A89D-4398-9A8D-59102335709E}" destId="{0DC48DFE-C33A-46C0-A1A7-5DF57D941E0D}" srcOrd="1" destOrd="0" presId="urn:microsoft.com/office/officeart/2009/3/layout/HorizontalOrganizationChart"/>
    <dgm:cxn modelId="{6543DD06-6CB5-48A5-98D8-433E916C35F7}" type="presParOf" srcId="{8397C349-6786-4CBB-869A-1E74C53AC500}" destId="{93B16D57-F79A-461E-9A86-0CACAD526F26}" srcOrd="1" destOrd="0" presId="urn:microsoft.com/office/officeart/2009/3/layout/HorizontalOrganizationChart"/>
    <dgm:cxn modelId="{EB34E37E-B69F-4B30-A8F1-73D658D12EEB}" type="presParOf" srcId="{8397C349-6786-4CBB-869A-1E74C53AC500}" destId="{C8736AE2-BAD7-4D9C-BCA4-EDBC249D7DDF}" srcOrd="2" destOrd="0" presId="urn:microsoft.com/office/officeart/2009/3/layout/HorizontalOrganizationChart"/>
    <dgm:cxn modelId="{56A04C59-503D-4BC4-B361-6D388C669346}" type="presParOf" srcId="{578E2B93-DCB1-45EE-8BA4-F40AA408E6B0}" destId="{6F71EA41-5062-4323-9D1B-EA7697A12B73}" srcOrd="2" destOrd="0" presId="urn:microsoft.com/office/officeart/2009/3/layout/Horizontal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8988608-CD9D-4FF0-961A-2599B51373B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GB"/>
        </a:p>
      </dgm:t>
    </dgm:pt>
    <dgm:pt modelId="{906CB42A-0725-4209-8990-30482EBCAABE}">
      <dgm:prSet phldrT="[Text]" custT="1"/>
      <dgm:spPr/>
      <dgm:t>
        <a:bodyPr/>
        <a:lstStyle/>
        <a:p>
          <a:r>
            <a:rPr lang="en-GB" sz="1600" b="1" dirty="0">
              <a:solidFill>
                <a:schemeClr val="tx1"/>
              </a:solidFill>
              <a:latin typeface="Montserrat Medium" panose="00000600000000000000" pitchFamily="2" charset="0"/>
            </a:rPr>
            <a:t>Keep in Mind</a:t>
          </a:r>
        </a:p>
      </dgm:t>
    </dgm:pt>
    <dgm:pt modelId="{0CED8DD0-E720-4105-8C45-EABD247A4843}" type="parTrans" cxnId="{AE394E86-C4A4-4E86-918E-3196F93CBCAF}">
      <dgm:prSet/>
      <dgm:spPr/>
      <dgm:t>
        <a:bodyPr/>
        <a:lstStyle/>
        <a:p>
          <a:endParaRPr lang="en-GB" sz="1600">
            <a:latin typeface="Montserrat Medium" panose="00000600000000000000" pitchFamily="2" charset="0"/>
          </a:endParaRPr>
        </a:p>
      </dgm:t>
    </dgm:pt>
    <dgm:pt modelId="{8C279F2D-18E2-4199-A7CD-A6B1DAA0A348}" type="sibTrans" cxnId="{AE394E86-C4A4-4E86-918E-3196F93CBCAF}">
      <dgm:prSet/>
      <dgm:spPr/>
      <dgm:t>
        <a:bodyPr/>
        <a:lstStyle/>
        <a:p>
          <a:endParaRPr lang="en-GB" sz="1600">
            <a:latin typeface="Montserrat Medium" panose="00000600000000000000" pitchFamily="2" charset="0"/>
          </a:endParaRPr>
        </a:p>
      </dgm:t>
    </dgm:pt>
    <dgm:pt modelId="{2D287A6E-5E1C-4BDF-9A13-FDF9CE5EBD48}">
      <dgm:prSet phldrT="[Text]" custT="1"/>
      <dgm:spPr>
        <a:solidFill>
          <a:srgbClr val="0693E3"/>
        </a:solidFill>
      </dgm:spPr>
      <dgm:t>
        <a:bodyPr/>
        <a:lstStyle/>
        <a:p>
          <a:r>
            <a:rPr lang="en-GB" sz="1600" b="0" dirty="0">
              <a:latin typeface="Montserrat Medium" panose="00000600000000000000" pitchFamily="2" charset="0"/>
            </a:rPr>
            <a:t>Set Clear Objectives</a:t>
          </a:r>
        </a:p>
      </dgm:t>
    </dgm:pt>
    <dgm:pt modelId="{B2C71940-6F12-499B-8166-AC50454F5ACE}" type="parTrans" cxnId="{5AAF5690-46D1-4C91-A3A2-D5CCE31A78BE}">
      <dgm:prSet custT="1"/>
      <dgm:spPr/>
      <dgm:t>
        <a:bodyPr/>
        <a:lstStyle/>
        <a:p>
          <a:endParaRPr lang="en-GB" sz="1600" b="0">
            <a:latin typeface="Montserrat Medium" panose="00000600000000000000" pitchFamily="2" charset="0"/>
          </a:endParaRPr>
        </a:p>
      </dgm:t>
    </dgm:pt>
    <dgm:pt modelId="{32821B34-BAC4-4E72-BEA6-3561AF96136C}" type="sibTrans" cxnId="{5AAF5690-46D1-4C91-A3A2-D5CCE31A78BE}">
      <dgm:prSet/>
      <dgm:spPr/>
      <dgm:t>
        <a:bodyPr/>
        <a:lstStyle/>
        <a:p>
          <a:endParaRPr lang="en-GB" sz="1600">
            <a:latin typeface="Montserrat Medium" panose="00000600000000000000" pitchFamily="2" charset="0"/>
          </a:endParaRPr>
        </a:p>
      </dgm:t>
    </dgm:pt>
    <dgm:pt modelId="{9BDFB0E6-3B3D-4EE4-936A-13E34A438D73}">
      <dgm:prSet phldrT="[Text]" custT="1"/>
      <dgm:spPr>
        <a:solidFill>
          <a:srgbClr val="0693E3"/>
        </a:solidFill>
      </dgm:spPr>
      <dgm:t>
        <a:bodyPr/>
        <a:lstStyle/>
        <a:p>
          <a:r>
            <a:rPr lang="en-GB" sz="1600" b="0" dirty="0">
              <a:latin typeface="Montserrat Medium" panose="00000600000000000000" pitchFamily="2" charset="0"/>
            </a:rPr>
            <a:t>Governance Structures</a:t>
          </a:r>
        </a:p>
      </dgm:t>
    </dgm:pt>
    <dgm:pt modelId="{D2ED76F3-7D14-401E-977A-7022646E385B}" type="parTrans" cxnId="{B76F5449-56FB-42A3-AF91-3700A48B2DC0}">
      <dgm:prSet custT="1"/>
      <dgm:spPr/>
      <dgm:t>
        <a:bodyPr/>
        <a:lstStyle/>
        <a:p>
          <a:endParaRPr lang="en-GB" sz="1600" b="0">
            <a:latin typeface="Montserrat Medium" panose="00000600000000000000" pitchFamily="2" charset="0"/>
          </a:endParaRPr>
        </a:p>
      </dgm:t>
    </dgm:pt>
    <dgm:pt modelId="{5AC322F2-17D5-48C1-BB2F-4108173FCCC6}" type="sibTrans" cxnId="{B76F5449-56FB-42A3-AF91-3700A48B2DC0}">
      <dgm:prSet/>
      <dgm:spPr/>
      <dgm:t>
        <a:bodyPr/>
        <a:lstStyle/>
        <a:p>
          <a:endParaRPr lang="en-GB" sz="1600">
            <a:latin typeface="Montserrat Medium" panose="00000600000000000000" pitchFamily="2" charset="0"/>
          </a:endParaRPr>
        </a:p>
      </dgm:t>
    </dgm:pt>
    <dgm:pt modelId="{56F403C0-5B3E-4E1B-91A9-84712FCD5AA0}">
      <dgm:prSet phldrT="[Text]" custT="1"/>
      <dgm:spPr>
        <a:solidFill>
          <a:srgbClr val="0693E3"/>
        </a:solidFill>
      </dgm:spPr>
      <dgm:t>
        <a:bodyPr/>
        <a:lstStyle/>
        <a:p>
          <a:r>
            <a:rPr lang="en-GB" sz="1600" b="0" dirty="0">
              <a:latin typeface="Montserrat Medium" panose="00000600000000000000" pitchFamily="2" charset="0"/>
            </a:rPr>
            <a:t>Define Roles and Responsibilities</a:t>
          </a:r>
        </a:p>
      </dgm:t>
    </dgm:pt>
    <dgm:pt modelId="{A373CFD5-01E0-41D4-B444-5B8E22ED3F31}" type="parTrans" cxnId="{0A40947E-2D71-4267-A448-E81ED63D6D16}">
      <dgm:prSet custT="1"/>
      <dgm:spPr/>
      <dgm:t>
        <a:bodyPr/>
        <a:lstStyle/>
        <a:p>
          <a:endParaRPr lang="en-GB" sz="1600">
            <a:latin typeface="Montserrat Medium" panose="00000600000000000000" pitchFamily="2" charset="0"/>
          </a:endParaRPr>
        </a:p>
      </dgm:t>
    </dgm:pt>
    <dgm:pt modelId="{E7B44EE6-E485-4987-9588-583C41A73125}" type="sibTrans" cxnId="{0A40947E-2D71-4267-A448-E81ED63D6D16}">
      <dgm:prSet/>
      <dgm:spPr/>
      <dgm:t>
        <a:bodyPr/>
        <a:lstStyle/>
        <a:p>
          <a:endParaRPr lang="en-GB" sz="1600">
            <a:latin typeface="Montserrat Medium" panose="00000600000000000000" pitchFamily="2" charset="0"/>
          </a:endParaRPr>
        </a:p>
      </dgm:t>
    </dgm:pt>
    <dgm:pt modelId="{264FBB45-7700-45EC-8BB9-0218660B5DB7}">
      <dgm:prSet phldrT="[Text]" custT="1"/>
      <dgm:spPr>
        <a:solidFill>
          <a:srgbClr val="0693E3"/>
        </a:solidFill>
      </dgm:spPr>
      <dgm:t>
        <a:bodyPr/>
        <a:lstStyle/>
        <a:p>
          <a:r>
            <a:rPr lang="en-GB" sz="1600" b="0" dirty="0">
              <a:latin typeface="Montserrat Medium" panose="00000600000000000000" pitchFamily="2" charset="0"/>
            </a:rPr>
            <a:t>Communication</a:t>
          </a:r>
        </a:p>
      </dgm:t>
    </dgm:pt>
    <dgm:pt modelId="{3C6C6200-53FD-4785-9713-96178C7357B2}" type="parTrans" cxnId="{D69FA612-8E59-4EAB-9149-EA1F88842831}">
      <dgm:prSet custT="1"/>
      <dgm:spPr/>
      <dgm:t>
        <a:bodyPr/>
        <a:lstStyle/>
        <a:p>
          <a:endParaRPr lang="en-GB" sz="1600">
            <a:latin typeface="Montserrat Medium" panose="00000600000000000000" pitchFamily="2" charset="0"/>
          </a:endParaRPr>
        </a:p>
      </dgm:t>
    </dgm:pt>
    <dgm:pt modelId="{FCECDF1B-48E5-45E4-878E-9E8DC065C043}" type="sibTrans" cxnId="{D69FA612-8E59-4EAB-9149-EA1F88842831}">
      <dgm:prSet/>
      <dgm:spPr/>
      <dgm:t>
        <a:bodyPr/>
        <a:lstStyle/>
        <a:p>
          <a:endParaRPr lang="en-GB">
            <a:latin typeface="Montserrat Medium" panose="00000600000000000000" pitchFamily="2" charset="0"/>
          </a:endParaRPr>
        </a:p>
      </dgm:t>
    </dgm:pt>
    <dgm:pt modelId="{ED252D12-655F-4BD1-8D81-23CB004A49E5}">
      <dgm:prSet phldrT="[Text]" custT="1"/>
      <dgm:spPr>
        <a:solidFill>
          <a:srgbClr val="0693E3"/>
        </a:solidFill>
      </dgm:spPr>
      <dgm:t>
        <a:bodyPr/>
        <a:lstStyle/>
        <a:p>
          <a:r>
            <a:rPr lang="en-GB" sz="1600" b="0" dirty="0">
              <a:latin typeface="Montserrat Medium" panose="00000600000000000000" pitchFamily="2" charset="0"/>
            </a:rPr>
            <a:t>Conflict Resolution Mechanisms</a:t>
          </a:r>
        </a:p>
      </dgm:t>
    </dgm:pt>
    <dgm:pt modelId="{C28063E8-264F-48CD-8EAD-A27C4C59A719}" type="parTrans" cxnId="{3AA0B6D9-9839-4232-A941-A5661953262F}">
      <dgm:prSet/>
      <dgm:spPr/>
      <dgm:t>
        <a:bodyPr/>
        <a:lstStyle/>
        <a:p>
          <a:endParaRPr lang="en-GB">
            <a:latin typeface="Montserrat Medium" panose="00000600000000000000" pitchFamily="2" charset="0"/>
          </a:endParaRPr>
        </a:p>
      </dgm:t>
    </dgm:pt>
    <dgm:pt modelId="{EF0A19D8-70F1-4778-B7F5-E813B9636E4E}" type="sibTrans" cxnId="{3AA0B6D9-9839-4232-A941-A5661953262F}">
      <dgm:prSet/>
      <dgm:spPr/>
      <dgm:t>
        <a:bodyPr/>
        <a:lstStyle/>
        <a:p>
          <a:endParaRPr lang="en-GB">
            <a:latin typeface="Montserrat Medium" panose="00000600000000000000" pitchFamily="2" charset="0"/>
          </a:endParaRPr>
        </a:p>
      </dgm:t>
    </dgm:pt>
    <dgm:pt modelId="{AF01C2CA-A5E5-4D77-876B-377F1DF1094C}" type="pres">
      <dgm:prSet presAssocID="{B8988608-CD9D-4FF0-961A-2599B51373BB}" presName="hierChild1" presStyleCnt="0">
        <dgm:presLayoutVars>
          <dgm:orgChart val="1"/>
          <dgm:chPref val="1"/>
          <dgm:dir/>
          <dgm:animOne val="branch"/>
          <dgm:animLvl val="lvl"/>
          <dgm:resizeHandles/>
        </dgm:presLayoutVars>
      </dgm:prSet>
      <dgm:spPr/>
    </dgm:pt>
    <dgm:pt modelId="{578E2B93-DCB1-45EE-8BA4-F40AA408E6B0}" type="pres">
      <dgm:prSet presAssocID="{906CB42A-0725-4209-8990-30482EBCAABE}" presName="hierRoot1" presStyleCnt="0">
        <dgm:presLayoutVars>
          <dgm:hierBranch val="init"/>
        </dgm:presLayoutVars>
      </dgm:prSet>
      <dgm:spPr/>
    </dgm:pt>
    <dgm:pt modelId="{7B3B5A28-241D-4008-9CD8-25748F8C9C6F}" type="pres">
      <dgm:prSet presAssocID="{906CB42A-0725-4209-8990-30482EBCAABE}" presName="rootComposite1" presStyleCnt="0"/>
      <dgm:spPr/>
    </dgm:pt>
    <dgm:pt modelId="{F5A9384A-25A9-4DA8-ABD9-54CF90288514}" type="pres">
      <dgm:prSet presAssocID="{906CB42A-0725-4209-8990-30482EBCAABE}" presName="rootText1" presStyleLbl="node0" presStyleIdx="0" presStyleCnt="1" custScaleX="97359">
        <dgm:presLayoutVars>
          <dgm:chPref val="3"/>
        </dgm:presLayoutVars>
      </dgm:prSet>
      <dgm:spPr/>
    </dgm:pt>
    <dgm:pt modelId="{2E85CC91-727C-47B7-ADCA-47E43B227D56}" type="pres">
      <dgm:prSet presAssocID="{906CB42A-0725-4209-8990-30482EBCAABE}" presName="rootConnector1" presStyleLbl="node1" presStyleIdx="0" presStyleCnt="0"/>
      <dgm:spPr/>
    </dgm:pt>
    <dgm:pt modelId="{FA40A477-B59B-4CEE-AA9B-C91839089BAC}" type="pres">
      <dgm:prSet presAssocID="{906CB42A-0725-4209-8990-30482EBCAABE}" presName="hierChild2" presStyleCnt="0"/>
      <dgm:spPr/>
    </dgm:pt>
    <dgm:pt modelId="{28D96F83-6E28-4554-BDA3-EF0EB23C22A1}" type="pres">
      <dgm:prSet presAssocID="{B2C71940-6F12-499B-8166-AC50454F5ACE}" presName="Name64" presStyleLbl="parChTrans1D2" presStyleIdx="0" presStyleCnt="5" custSzX="498322"/>
      <dgm:spPr/>
    </dgm:pt>
    <dgm:pt modelId="{C5E7FD34-0F29-49B2-A78C-05753B01A1ED}" type="pres">
      <dgm:prSet presAssocID="{2D287A6E-5E1C-4BDF-9A13-FDF9CE5EBD48}" presName="hierRoot2" presStyleCnt="0">
        <dgm:presLayoutVars>
          <dgm:hierBranch val="init"/>
        </dgm:presLayoutVars>
      </dgm:prSet>
      <dgm:spPr/>
    </dgm:pt>
    <dgm:pt modelId="{909FF38B-2848-46D9-B469-C408CF93D298}" type="pres">
      <dgm:prSet presAssocID="{2D287A6E-5E1C-4BDF-9A13-FDF9CE5EBD48}" presName="rootComposite" presStyleCnt="0"/>
      <dgm:spPr/>
    </dgm:pt>
    <dgm:pt modelId="{92312206-661A-4D67-AFCB-BDE17F32649A}" type="pres">
      <dgm:prSet presAssocID="{2D287A6E-5E1C-4BDF-9A13-FDF9CE5EBD48}" presName="rootText" presStyleLbl="node2" presStyleIdx="0" presStyleCnt="5" custScaleX="159495">
        <dgm:presLayoutVars>
          <dgm:chPref val="3"/>
        </dgm:presLayoutVars>
      </dgm:prSet>
      <dgm:spPr/>
    </dgm:pt>
    <dgm:pt modelId="{3F194CCB-7791-44B9-880D-7E17A973CD56}" type="pres">
      <dgm:prSet presAssocID="{2D287A6E-5E1C-4BDF-9A13-FDF9CE5EBD48}" presName="rootConnector" presStyleLbl="node2" presStyleIdx="0" presStyleCnt="5"/>
      <dgm:spPr/>
    </dgm:pt>
    <dgm:pt modelId="{939F89B9-9FAB-4699-A649-10371F379AFB}" type="pres">
      <dgm:prSet presAssocID="{2D287A6E-5E1C-4BDF-9A13-FDF9CE5EBD48}" presName="hierChild4" presStyleCnt="0"/>
      <dgm:spPr/>
    </dgm:pt>
    <dgm:pt modelId="{5FBA829E-1523-45C8-A26B-8C3A2133A15A}" type="pres">
      <dgm:prSet presAssocID="{2D287A6E-5E1C-4BDF-9A13-FDF9CE5EBD48}" presName="hierChild5" presStyleCnt="0"/>
      <dgm:spPr/>
    </dgm:pt>
    <dgm:pt modelId="{22825362-28F1-4FAC-BEE4-D8F4C8D4A8B8}" type="pres">
      <dgm:prSet presAssocID="{A373CFD5-01E0-41D4-B444-5B8E22ED3F31}" presName="Name64" presStyleLbl="parChTrans1D2" presStyleIdx="1" presStyleCnt="5" custSzX="498322"/>
      <dgm:spPr/>
    </dgm:pt>
    <dgm:pt modelId="{CBBEB25B-BACD-42FA-967C-83AACF07B915}" type="pres">
      <dgm:prSet presAssocID="{56F403C0-5B3E-4E1B-91A9-84712FCD5AA0}" presName="hierRoot2" presStyleCnt="0">
        <dgm:presLayoutVars>
          <dgm:hierBranch val="init"/>
        </dgm:presLayoutVars>
      </dgm:prSet>
      <dgm:spPr/>
    </dgm:pt>
    <dgm:pt modelId="{4F41550F-F356-4B7E-968F-441447F4A76A}" type="pres">
      <dgm:prSet presAssocID="{56F403C0-5B3E-4E1B-91A9-84712FCD5AA0}" presName="rootComposite" presStyleCnt="0"/>
      <dgm:spPr/>
    </dgm:pt>
    <dgm:pt modelId="{1DA871A0-6D4A-4CFE-9107-B672189971EF}" type="pres">
      <dgm:prSet presAssocID="{56F403C0-5B3E-4E1B-91A9-84712FCD5AA0}" presName="rootText" presStyleLbl="node2" presStyleIdx="1" presStyleCnt="5" custScaleX="159495">
        <dgm:presLayoutVars>
          <dgm:chPref val="3"/>
        </dgm:presLayoutVars>
      </dgm:prSet>
      <dgm:spPr/>
    </dgm:pt>
    <dgm:pt modelId="{FA9C27C0-DA04-4A22-BC17-F8185E66501C}" type="pres">
      <dgm:prSet presAssocID="{56F403C0-5B3E-4E1B-91A9-84712FCD5AA0}" presName="rootConnector" presStyleLbl="node2" presStyleIdx="1" presStyleCnt="5"/>
      <dgm:spPr/>
    </dgm:pt>
    <dgm:pt modelId="{D2B59720-2FAB-443B-9F03-DE1FBABA6921}" type="pres">
      <dgm:prSet presAssocID="{56F403C0-5B3E-4E1B-91A9-84712FCD5AA0}" presName="hierChild4" presStyleCnt="0"/>
      <dgm:spPr/>
    </dgm:pt>
    <dgm:pt modelId="{53A35CE4-D868-4641-8C59-464A376B3868}" type="pres">
      <dgm:prSet presAssocID="{56F403C0-5B3E-4E1B-91A9-84712FCD5AA0}" presName="hierChild5" presStyleCnt="0"/>
      <dgm:spPr/>
    </dgm:pt>
    <dgm:pt modelId="{8BED8FE3-1C26-4013-B621-C3DA43181C84}" type="pres">
      <dgm:prSet presAssocID="{D2ED76F3-7D14-401E-977A-7022646E385B}" presName="Name64" presStyleLbl="parChTrans1D2" presStyleIdx="2" presStyleCnt="5" custSzX="498322"/>
      <dgm:spPr/>
    </dgm:pt>
    <dgm:pt modelId="{C1F758A5-DDFB-4C8E-8B94-7B2B20E182BC}" type="pres">
      <dgm:prSet presAssocID="{9BDFB0E6-3B3D-4EE4-936A-13E34A438D73}" presName="hierRoot2" presStyleCnt="0">
        <dgm:presLayoutVars>
          <dgm:hierBranch val="init"/>
        </dgm:presLayoutVars>
      </dgm:prSet>
      <dgm:spPr/>
    </dgm:pt>
    <dgm:pt modelId="{E33DB8AB-F636-417C-8E05-DD06343CCC07}" type="pres">
      <dgm:prSet presAssocID="{9BDFB0E6-3B3D-4EE4-936A-13E34A438D73}" presName="rootComposite" presStyleCnt="0"/>
      <dgm:spPr/>
    </dgm:pt>
    <dgm:pt modelId="{816EFF98-4DAC-46E0-B81F-CF7B04C9BC75}" type="pres">
      <dgm:prSet presAssocID="{9BDFB0E6-3B3D-4EE4-936A-13E34A438D73}" presName="rootText" presStyleLbl="node2" presStyleIdx="2" presStyleCnt="5" custScaleX="159495">
        <dgm:presLayoutVars>
          <dgm:chPref val="3"/>
        </dgm:presLayoutVars>
      </dgm:prSet>
      <dgm:spPr/>
    </dgm:pt>
    <dgm:pt modelId="{CB7C33DD-ABAB-415F-ACCF-A8376C508686}" type="pres">
      <dgm:prSet presAssocID="{9BDFB0E6-3B3D-4EE4-936A-13E34A438D73}" presName="rootConnector" presStyleLbl="node2" presStyleIdx="2" presStyleCnt="5"/>
      <dgm:spPr/>
    </dgm:pt>
    <dgm:pt modelId="{D5BD1750-9ACA-4D11-9D94-DBD7EC4A503A}" type="pres">
      <dgm:prSet presAssocID="{9BDFB0E6-3B3D-4EE4-936A-13E34A438D73}" presName="hierChild4" presStyleCnt="0"/>
      <dgm:spPr/>
    </dgm:pt>
    <dgm:pt modelId="{6C981CF3-3B27-4F6F-8B6C-D7C6090B3D06}" type="pres">
      <dgm:prSet presAssocID="{9BDFB0E6-3B3D-4EE4-936A-13E34A438D73}" presName="hierChild5" presStyleCnt="0"/>
      <dgm:spPr/>
    </dgm:pt>
    <dgm:pt modelId="{A4F77A3C-14CD-4C81-A3DD-382A9C19389C}" type="pres">
      <dgm:prSet presAssocID="{3C6C6200-53FD-4785-9713-96178C7357B2}" presName="Name64" presStyleLbl="parChTrans1D2" presStyleIdx="3" presStyleCnt="5" custSzX="498322"/>
      <dgm:spPr/>
    </dgm:pt>
    <dgm:pt modelId="{C8316F8B-B4D7-4D77-8C37-9BD517A055C4}" type="pres">
      <dgm:prSet presAssocID="{264FBB45-7700-45EC-8BB9-0218660B5DB7}" presName="hierRoot2" presStyleCnt="0">
        <dgm:presLayoutVars>
          <dgm:hierBranch val="init"/>
        </dgm:presLayoutVars>
      </dgm:prSet>
      <dgm:spPr/>
    </dgm:pt>
    <dgm:pt modelId="{C12C90A4-4E96-4D86-BC18-67E9E8E324AE}" type="pres">
      <dgm:prSet presAssocID="{264FBB45-7700-45EC-8BB9-0218660B5DB7}" presName="rootComposite" presStyleCnt="0"/>
      <dgm:spPr/>
    </dgm:pt>
    <dgm:pt modelId="{E4406AEC-4527-4B3F-9688-927DE93D6B76}" type="pres">
      <dgm:prSet presAssocID="{264FBB45-7700-45EC-8BB9-0218660B5DB7}" presName="rootText" presStyleLbl="node2" presStyleIdx="3" presStyleCnt="5" custScaleX="159495">
        <dgm:presLayoutVars>
          <dgm:chPref val="3"/>
        </dgm:presLayoutVars>
      </dgm:prSet>
      <dgm:spPr/>
    </dgm:pt>
    <dgm:pt modelId="{7358D034-7A52-44F4-868E-90E6A95CCD15}" type="pres">
      <dgm:prSet presAssocID="{264FBB45-7700-45EC-8BB9-0218660B5DB7}" presName="rootConnector" presStyleLbl="node2" presStyleIdx="3" presStyleCnt="5"/>
      <dgm:spPr/>
    </dgm:pt>
    <dgm:pt modelId="{ACBBF844-C1C7-492A-92F7-EA4909CB3FB8}" type="pres">
      <dgm:prSet presAssocID="{264FBB45-7700-45EC-8BB9-0218660B5DB7}" presName="hierChild4" presStyleCnt="0"/>
      <dgm:spPr/>
    </dgm:pt>
    <dgm:pt modelId="{4C75092B-6556-4A49-8DAD-DBB390B0571F}" type="pres">
      <dgm:prSet presAssocID="{264FBB45-7700-45EC-8BB9-0218660B5DB7}" presName="hierChild5" presStyleCnt="0"/>
      <dgm:spPr/>
    </dgm:pt>
    <dgm:pt modelId="{FB8689AE-3F58-44BA-8F13-B065E43E1395}" type="pres">
      <dgm:prSet presAssocID="{C28063E8-264F-48CD-8EAD-A27C4C59A719}" presName="Name64" presStyleLbl="parChTrans1D2" presStyleIdx="4" presStyleCnt="5" custSzX="498322"/>
      <dgm:spPr/>
    </dgm:pt>
    <dgm:pt modelId="{8397C349-6786-4CBB-869A-1E74C53AC500}" type="pres">
      <dgm:prSet presAssocID="{ED252D12-655F-4BD1-8D81-23CB004A49E5}" presName="hierRoot2" presStyleCnt="0">
        <dgm:presLayoutVars>
          <dgm:hierBranch val="init"/>
        </dgm:presLayoutVars>
      </dgm:prSet>
      <dgm:spPr/>
    </dgm:pt>
    <dgm:pt modelId="{BA98798A-A89D-4398-9A8D-59102335709E}" type="pres">
      <dgm:prSet presAssocID="{ED252D12-655F-4BD1-8D81-23CB004A49E5}" presName="rootComposite" presStyleCnt="0"/>
      <dgm:spPr/>
    </dgm:pt>
    <dgm:pt modelId="{CEBFE02B-E929-40C0-8EE1-D71ADE40DFDF}" type="pres">
      <dgm:prSet presAssocID="{ED252D12-655F-4BD1-8D81-23CB004A49E5}" presName="rootText" presStyleLbl="node2" presStyleIdx="4" presStyleCnt="5" custScaleX="159495">
        <dgm:presLayoutVars>
          <dgm:chPref val="3"/>
        </dgm:presLayoutVars>
      </dgm:prSet>
      <dgm:spPr/>
    </dgm:pt>
    <dgm:pt modelId="{0DC48DFE-C33A-46C0-A1A7-5DF57D941E0D}" type="pres">
      <dgm:prSet presAssocID="{ED252D12-655F-4BD1-8D81-23CB004A49E5}" presName="rootConnector" presStyleLbl="node2" presStyleIdx="4" presStyleCnt="5"/>
      <dgm:spPr/>
    </dgm:pt>
    <dgm:pt modelId="{93B16D57-F79A-461E-9A86-0CACAD526F26}" type="pres">
      <dgm:prSet presAssocID="{ED252D12-655F-4BD1-8D81-23CB004A49E5}" presName="hierChild4" presStyleCnt="0"/>
      <dgm:spPr/>
    </dgm:pt>
    <dgm:pt modelId="{C8736AE2-BAD7-4D9C-BCA4-EDBC249D7DDF}" type="pres">
      <dgm:prSet presAssocID="{ED252D12-655F-4BD1-8D81-23CB004A49E5}" presName="hierChild5" presStyleCnt="0"/>
      <dgm:spPr/>
    </dgm:pt>
    <dgm:pt modelId="{6F71EA41-5062-4323-9D1B-EA7697A12B73}" type="pres">
      <dgm:prSet presAssocID="{906CB42A-0725-4209-8990-30482EBCAABE}" presName="hierChild3" presStyleCnt="0"/>
      <dgm:spPr/>
    </dgm:pt>
  </dgm:ptLst>
  <dgm:cxnLst>
    <dgm:cxn modelId="{D69FA612-8E59-4EAB-9149-EA1F88842831}" srcId="{906CB42A-0725-4209-8990-30482EBCAABE}" destId="{264FBB45-7700-45EC-8BB9-0218660B5DB7}" srcOrd="3" destOrd="0" parTransId="{3C6C6200-53FD-4785-9713-96178C7357B2}" sibTransId="{FCECDF1B-48E5-45E4-878E-9E8DC065C043}"/>
    <dgm:cxn modelId="{A6536F19-ABCE-4140-99CB-82D320C0F33C}" type="presOf" srcId="{906CB42A-0725-4209-8990-30482EBCAABE}" destId="{2E85CC91-727C-47B7-ADCA-47E43B227D56}" srcOrd="1" destOrd="0" presId="urn:microsoft.com/office/officeart/2009/3/layout/HorizontalOrganizationChart"/>
    <dgm:cxn modelId="{AB59691A-25A1-41A6-96CE-A95CBDFC70D3}" type="presOf" srcId="{2D287A6E-5E1C-4BDF-9A13-FDF9CE5EBD48}" destId="{3F194CCB-7791-44B9-880D-7E17A973CD56}" srcOrd="1" destOrd="0" presId="urn:microsoft.com/office/officeart/2009/3/layout/HorizontalOrganizationChart"/>
    <dgm:cxn modelId="{CE55C343-12B0-48A5-8D14-0A79BF1809BF}" type="presOf" srcId="{2D287A6E-5E1C-4BDF-9A13-FDF9CE5EBD48}" destId="{92312206-661A-4D67-AFCB-BDE17F32649A}" srcOrd="0" destOrd="0" presId="urn:microsoft.com/office/officeart/2009/3/layout/HorizontalOrganizationChart"/>
    <dgm:cxn modelId="{8C983444-8D4B-45A5-B4E1-B0A9A2328292}" type="presOf" srcId="{9BDFB0E6-3B3D-4EE4-936A-13E34A438D73}" destId="{CB7C33DD-ABAB-415F-ACCF-A8376C508686}" srcOrd="1" destOrd="0" presId="urn:microsoft.com/office/officeart/2009/3/layout/HorizontalOrganizationChart"/>
    <dgm:cxn modelId="{B76F5449-56FB-42A3-AF91-3700A48B2DC0}" srcId="{906CB42A-0725-4209-8990-30482EBCAABE}" destId="{9BDFB0E6-3B3D-4EE4-936A-13E34A438D73}" srcOrd="2" destOrd="0" parTransId="{D2ED76F3-7D14-401E-977A-7022646E385B}" sibTransId="{5AC322F2-17D5-48C1-BB2F-4108173FCCC6}"/>
    <dgm:cxn modelId="{E837006A-A756-4920-A497-EB6EA0AD48D6}" type="presOf" srcId="{56F403C0-5B3E-4E1B-91A9-84712FCD5AA0}" destId="{FA9C27C0-DA04-4A22-BC17-F8185E66501C}" srcOrd="1" destOrd="0" presId="urn:microsoft.com/office/officeart/2009/3/layout/HorizontalOrganizationChart"/>
    <dgm:cxn modelId="{D5F2D278-9648-4D33-A2D5-BA3089F44208}" type="presOf" srcId="{D2ED76F3-7D14-401E-977A-7022646E385B}" destId="{8BED8FE3-1C26-4013-B621-C3DA43181C84}" srcOrd="0" destOrd="0" presId="urn:microsoft.com/office/officeart/2009/3/layout/HorizontalOrganizationChart"/>
    <dgm:cxn modelId="{0A40947E-2D71-4267-A448-E81ED63D6D16}" srcId="{906CB42A-0725-4209-8990-30482EBCAABE}" destId="{56F403C0-5B3E-4E1B-91A9-84712FCD5AA0}" srcOrd="1" destOrd="0" parTransId="{A373CFD5-01E0-41D4-B444-5B8E22ED3F31}" sibTransId="{E7B44EE6-E485-4987-9588-583C41A73125}"/>
    <dgm:cxn modelId="{E9BA8A84-6726-4BE8-BC70-07EC2EB928D9}" type="presOf" srcId="{264FBB45-7700-45EC-8BB9-0218660B5DB7}" destId="{7358D034-7A52-44F4-868E-90E6A95CCD15}" srcOrd="1" destOrd="0" presId="urn:microsoft.com/office/officeart/2009/3/layout/HorizontalOrganizationChart"/>
    <dgm:cxn modelId="{AE394E86-C4A4-4E86-918E-3196F93CBCAF}" srcId="{B8988608-CD9D-4FF0-961A-2599B51373BB}" destId="{906CB42A-0725-4209-8990-30482EBCAABE}" srcOrd="0" destOrd="0" parTransId="{0CED8DD0-E720-4105-8C45-EABD247A4843}" sibTransId="{8C279F2D-18E2-4199-A7CD-A6B1DAA0A348}"/>
    <dgm:cxn modelId="{14DF9287-95CF-42A8-A1E1-9CD585C66C17}" type="presOf" srcId="{56F403C0-5B3E-4E1B-91A9-84712FCD5AA0}" destId="{1DA871A0-6D4A-4CFE-9107-B672189971EF}" srcOrd="0" destOrd="0" presId="urn:microsoft.com/office/officeart/2009/3/layout/HorizontalOrganizationChart"/>
    <dgm:cxn modelId="{56CA698F-F8DB-43B9-B8B9-4A7A79CDE120}" type="presOf" srcId="{C28063E8-264F-48CD-8EAD-A27C4C59A719}" destId="{FB8689AE-3F58-44BA-8F13-B065E43E1395}" srcOrd="0" destOrd="0" presId="urn:microsoft.com/office/officeart/2009/3/layout/HorizontalOrganizationChart"/>
    <dgm:cxn modelId="{5AAF5690-46D1-4C91-A3A2-D5CCE31A78BE}" srcId="{906CB42A-0725-4209-8990-30482EBCAABE}" destId="{2D287A6E-5E1C-4BDF-9A13-FDF9CE5EBD48}" srcOrd="0" destOrd="0" parTransId="{B2C71940-6F12-499B-8166-AC50454F5ACE}" sibTransId="{32821B34-BAC4-4E72-BEA6-3561AF96136C}"/>
    <dgm:cxn modelId="{1DCBF891-1D8C-4B4C-A029-1A9E161E1AF3}" type="presOf" srcId="{B8988608-CD9D-4FF0-961A-2599B51373BB}" destId="{AF01C2CA-A5E5-4D77-876B-377F1DF1094C}" srcOrd="0" destOrd="0" presId="urn:microsoft.com/office/officeart/2009/3/layout/HorizontalOrganizationChart"/>
    <dgm:cxn modelId="{4B91829C-2ED0-4A1B-9C1C-A19FAD458EC0}" type="presOf" srcId="{906CB42A-0725-4209-8990-30482EBCAABE}" destId="{F5A9384A-25A9-4DA8-ABD9-54CF90288514}" srcOrd="0" destOrd="0" presId="urn:microsoft.com/office/officeart/2009/3/layout/HorizontalOrganizationChart"/>
    <dgm:cxn modelId="{C427A79F-89E1-41DE-94AC-6781644C10E8}" type="presOf" srcId="{A373CFD5-01E0-41D4-B444-5B8E22ED3F31}" destId="{22825362-28F1-4FAC-BEE4-D8F4C8D4A8B8}" srcOrd="0" destOrd="0" presId="urn:microsoft.com/office/officeart/2009/3/layout/HorizontalOrganizationChart"/>
    <dgm:cxn modelId="{026AD4A2-7E5B-4F35-A88A-D32AE2189736}" type="presOf" srcId="{9BDFB0E6-3B3D-4EE4-936A-13E34A438D73}" destId="{816EFF98-4DAC-46E0-B81F-CF7B04C9BC75}" srcOrd="0" destOrd="0" presId="urn:microsoft.com/office/officeart/2009/3/layout/HorizontalOrganizationChart"/>
    <dgm:cxn modelId="{40FC5BA5-C56C-4815-9752-C06E73FF346C}" type="presOf" srcId="{B2C71940-6F12-499B-8166-AC50454F5ACE}" destId="{28D96F83-6E28-4554-BDA3-EF0EB23C22A1}" srcOrd="0" destOrd="0" presId="urn:microsoft.com/office/officeart/2009/3/layout/HorizontalOrganizationChart"/>
    <dgm:cxn modelId="{5AB4DFB1-FE9B-4393-84DA-607C930A1825}" type="presOf" srcId="{ED252D12-655F-4BD1-8D81-23CB004A49E5}" destId="{CEBFE02B-E929-40C0-8EE1-D71ADE40DFDF}" srcOrd="0" destOrd="0" presId="urn:microsoft.com/office/officeart/2009/3/layout/HorizontalOrganizationChart"/>
    <dgm:cxn modelId="{45CE3AD9-4D1E-4820-AC37-84A377DE3A1C}" type="presOf" srcId="{3C6C6200-53FD-4785-9713-96178C7357B2}" destId="{A4F77A3C-14CD-4C81-A3DD-382A9C19389C}" srcOrd="0" destOrd="0" presId="urn:microsoft.com/office/officeart/2009/3/layout/HorizontalOrganizationChart"/>
    <dgm:cxn modelId="{3AA0B6D9-9839-4232-A941-A5661953262F}" srcId="{906CB42A-0725-4209-8990-30482EBCAABE}" destId="{ED252D12-655F-4BD1-8D81-23CB004A49E5}" srcOrd="4" destOrd="0" parTransId="{C28063E8-264F-48CD-8EAD-A27C4C59A719}" sibTransId="{EF0A19D8-70F1-4778-B7F5-E813B9636E4E}"/>
    <dgm:cxn modelId="{AA57B7E4-68D2-413D-886E-DC374C7BB794}" type="presOf" srcId="{264FBB45-7700-45EC-8BB9-0218660B5DB7}" destId="{E4406AEC-4527-4B3F-9688-927DE93D6B76}" srcOrd="0" destOrd="0" presId="urn:microsoft.com/office/officeart/2009/3/layout/HorizontalOrganizationChart"/>
    <dgm:cxn modelId="{9F64DEF0-F192-41AE-A6C6-E445384CD0A2}" type="presOf" srcId="{ED252D12-655F-4BD1-8D81-23CB004A49E5}" destId="{0DC48DFE-C33A-46C0-A1A7-5DF57D941E0D}" srcOrd="1" destOrd="0" presId="urn:microsoft.com/office/officeart/2009/3/layout/HorizontalOrganizationChart"/>
    <dgm:cxn modelId="{6D5FDA3D-C549-4676-A751-7502531F98C7}" type="presParOf" srcId="{AF01C2CA-A5E5-4D77-876B-377F1DF1094C}" destId="{578E2B93-DCB1-45EE-8BA4-F40AA408E6B0}" srcOrd="0" destOrd="0" presId="urn:microsoft.com/office/officeart/2009/3/layout/HorizontalOrganizationChart"/>
    <dgm:cxn modelId="{D7C2237D-2DDC-41FA-A7A0-C05EA244C38D}" type="presParOf" srcId="{578E2B93-DCB1-45EE-8BA4-F40AA408E6B0}" destId="{7B3B5A28-241D-4008-9CD8-25748F8C9C6F}" srcOrd="0" destOrd="0" presId="urn:microsoft.com/office/officeart/2009/3/layout/HorizontalOrganizationChart"/>
    <dgm:cxn modelId="{CDC7823A-0EAB-4028-9567-20ACF1F5C86B}" type="presParOf" srcId="{7B3B5A28-241D-4008-9CD8-25748F8C9C6F}" destId="{F5A9384A-25A9-4DA8-ABD9-54CF90288514}" srcOrd="0" destOrd="0" presId="urn:microsoft.com/office/officeart/2009/3/layout/HorizontalOrganizationChart"/>
    <dgm:cxn modelId="{25B0F7C2-D2BF-49C5-99A4-5649943B8C12}" type="presParOf" srcId="{7B3B5A28-241D-4008-9CD8-25748F8C9C6F}" destId="{2E85CC91-727C-47B7-ADCA-47E43B227D56}" srcOrd="1" destOrd="0" presId="urn:microsoft.com/office/officeart/2009/3/layout/HorizontalOrganizationChart"/>
    <dgm:cxn modelId="{264E4DD9-FCEB-4B09-912F-39896DA05934}" type="presParOf" srcId="{578E2B93-DCB1-45EE-8BA4-F40AA408E6B0}" destId="{FA40A477-B59B-4CEE-AA9B-C91839089BAC}" srcOrd="1" destOrd="0" presId="urn:microsoft.com/office/officeart/2009/3/layout/HorizontalOrganizationChart"/>
    <dgm:cxn modelId="{93B3AD08-4C4B-464A-9D6C-2F364C12376F}" type="presParOf" srcId="{FA40A477-B59B-4CEE-AA9B-C91839089BAC}" destId="{28D96F83-6E28-4554-BDA3-EF0EB23C22A1}" srcOrd="0" destOrd="0" presId="urn:microsoft.com/office/officeart/2009/3/layout/HorizontalOrganizationChart"/>
    <dgm:cxn modelId="{D6CC8CB0-9DC3-4C6C-A660-11C178E2EBB4}" type="presParOf" srcId="{FA40A477-B59B-4CEE-AA9B-C91839089BAC}" destId="{C5E7FD34-0F29-49B2-A78C-05753B01A1ED}" srcOrd="1" destOrd="0" presId="urn:microsoft.com/office/officeart/2009/3/layout/HorizontalOrganizationChart"/>
    <dgm:cxn modelId="{A56369DD-A50B-433A-BB9A-0542637919AF}" type="presParOf" srcId="{C5E7FD34-0F29-49B2-A78C-05753B01A1ED}" destId="{909FF38B-2848-46D9-B469-C408CF93D298}" srcOrd="0" destOrd="0" presId="urn:microsoft.com/office/officeart/2009/3/layout/HorizontalOrganizationChart"/>
    <dgm:cxn modelId="{C650C001-EA18-4FCF-B8FB-F8FB81A3CA99}" type="presParOf" srcId="{909FF38B-2848-46D9-B469-C408CF93D298}" destId="{92312206-661A-4D67-AFCB-BDE17F32649A}" srcOrd="0" destOrd="0" presId="urn:microsoft.com/office/officeart/2009/3/layout/HorizontalOrganizationChart"/>
    <dgm:cxn modelId="{FC2669C5-DD76-406F-B293-B90F0093928E}" type="presParOf" srcId="{909FF38B-2848-46D9-B469-C408CF93D298}" destId="{3F194CCB-7791-44B9-880D-7E17A973CD56}" srcOrd="1" destOrd="0" presId="urn:microsoft.com/office/officeart/2009/3/layout/HorizontalOrganizationChart"/>
    <dgm:cxn modelId="{F76BABB6-E53F-4546-AF00-76B670A2CD50}" type="presParOf" srcId="{C5E7FD34-0F29-49B2-A78C-05753B01A1ED}" destId="{939F89B9-9FAB-4699-A649-10371F379AFB}" srcOrd="1" destOrd="0" presId="urn:microsoft.com/office/officeart/2009/3/layout/HorizontalOrganizationChart"/>
    <dgm:cxn modelId="{E4E20DC7-4E79-4358-BA24-0831EB36924F}" type="presParOf" srcId="{C5E7FD34-0F29-49B2-A78C-05753B01A1ED}" destId="{5FBA829E-1523-45C8-A26B-8C3A2133A15A}" srcOrd="2" destOrd="0" presId="urn:microsoft.com/office/officeart/2009/3/layout/HorizontalOrganizationChart"/>
    <dgm:cxn modelId="{B3D37EFC-8069-4584-AE31-FAEC983C3849}" type="presParOf" srcId="{FA40A477-B59B-4CEE-AA9B-C91839089BAC}" destId="{22825362-28F1-4FAC-BEE4-D8F4C8D4A8B8}" srcOrd="2" destOrd="0" presId="urn:microsoft.com/office/officeart/2009/3/layout/HorizontalOrganizationChart"/>
    <dgm:cxn modelId="{C7A1A79D-B665-4C41-A67E-27730C1AED90}" type="presParOf" srcId="{FA40A477-B59B-4CEE-AA9B-C91839089BAC}" destId="{CBBEB25B-BACD-42FA-967C-83AACF07B915}" srcOrd="3" destOrd="0" presId="urn:microsoft.com/office/officeart/2009/3/layout/HorizontalOrganizationChart"/>
    <dgm:cxn modelId="{203F377F-6B37-4774-9F32-6F195E26875A}" type="presParOf" srcId="{CBBEB25B-BACD-42FA-967C-83AACF07B915}" destId="{4F41550F-F356-4B7E-968F-441447F4A76A}" srcOrd="0" destOrd="0" presId="urn:microsoft.com/office/officeart/2009/3/layout/HorizontalOrganizationChart"/>
    <dgm:cxn modelId="{5A7C9772-142C-4381-B3BD-B26DD88A95C7}" type="presParOf" srcId="{4F41550F-F356-4B7E-968F-441447F4A76A}" destId="{1DA871A0-6D4A-4CFE-9107-B672189971EF}" srcOrd="0" destOrd="0" presId="urn:microsoft.com/office/officeart/2009/3/layout/HorizontalOrganizationChart"/>
    <dgm:cxn modelId="{2B043FC8-1A95-41CB-BAF9-686873D328DC}" type="presParOf" srcId="{4F41550F-F356-4B7E-968F-441447F4A76A}" destId="{FA9C27C0-DA04-4A22-BC17-F8185E66501C}" srcOrd="1" destOrd="0" presId="urn:microsoft.com/office/officeart/2009/3/layout/HorizontalOrganizationChart"/>
    <dgm:cxn modelId="{ABDBD9B1-40C3-44B3-AF78-056787BE2ABE}" type="presParOf" srcId="{CBBEB25B-BACD-42FA-967C-83AACF07B915}" destId="{D2B59720-2FAB-443B-9F03-DE1FBABA6921}" srcOrd="1" destOrd="0" presId="urn:microsoft.com/office/officeart/2009/3/layout/HorizontalOrganizationChart"/>
    <dgm:cxn modelId="{D5169C53-06C3-4A91-92DD-12086A58740B}" type="presParOf" srcId="{CBBEB25B-BACD-42FA-967C-83AACF07B915}" destId="{53A35CE4-D868-4641-8C59-464A376B3868}" srcOrd="2" destOrd="0" presId="urn:microsoft.com/office/officeart/2009/3/layout/HorizontalOrganizationChart"/>
    <dgm:cxn modelId="{F97C2C75-F89C-4BD8-A60D-E7B605B9C354}" type="presParOf" srcId="{FA40A477-B59B-4CEE-AA9B-C91839089BAC}" destId="{8BED8FE3-1C26-4013-B621-C3DA43181C84}" srcOrd="4" destOrd="0" presId="urn:microsoft.com/office/officeart/2009/3/layout/HorizontalOrganizationChart"/>
    <dgm:cxn modelId="{66A842D3-64EC-48D0-B812-16F94A9B790C}" type="presParOf" srcId="{FA40A477-B59B-4CEE-AA9B-C91839089BAC}" destId="{C1F758A5-DDFB-4C8E-8B94-7B2B20E182BC}" srcOrd="5" destOrd="0" presId="urn:microsoft.com/office/officeart/2009/3/layout/HorizontalOrganizationChart"/>
    <dgm:cxn modelId="{A87F83FC-16F6-446D-8A75-B76DF46279F5}" type="presParOf" srcId="{C1F758A5-DDFB-4C8E-8B94-7B2B20E182BC}" destId="{E33DB8AB-F636-417C-8E05-DD06343CCC07}" srcOrd="0" destOrd="0" presId="urn:microsoft.com/office/officeart/2009/3/layout/HorizontalOrganizationChart"/>
    <dgm:cxn modelId="{13B36EB3-C3E2-4124-8C55-9015C19D3520}" type="presParOf" srcId="{E33DB8AB-F636-417C-8E05-DD06343CCC07}" destId="{816EFF98-4DAC-46E0-B81F-CF7B04C9BC75}" srcOrd="0" destOrd="0" presId="urn:microsoft.com/office/officeart/2009/3/layout/HorizontalOrganizationChart"/>
    <dgm:cxn modelId="{D1F99572-B774-4908-98FC-F3ABCD18C0F9}" type="presParOf" srcId="{E33DB8AB-F636-417C-8E05-DD06343CCC07}" destId="{CB7C33DD-ABAB-415F-ACCF-A8376C508686}" srcOrd="1" destOrd="0" presId="urn:microsoft.com/office/officeart/2009/3/layout/HorizontalOrganizationChart"/>
    <dgm:cxn modelId="{6530548E-3812-4A24-95B5-DA9A871277DC}" type="presParOf" srcId="{C1F758A5-DDFB-4C8E-8B94-7B2B20E182BC}" destId="{D5BD1750-9ACA-4D11-9D94-DBD7EC4A503A}" srcOrd="1" destOrd="0" presId="urn:microsoft.com/office/officeart/2009/3/layout/HorizontalOrganizationChart"/>
    <dgm:cxn modelId="{22F0BECE-7FF5-4A99-AC28-28ED74B151AB}" type="presParOf" srcId="{C1F758A5-DDFB-4C8E-8B94-7B2B20E182BC}" destId="{6C981CF3-3B27-4F6F-8B6C-D7C6090B3D06}" srcOrd="2" destOrd="0" presId="urn:microsoft.com/office/officeart/2009/3/layout/HorizontalOrganizationChart"/>
    <dgm:cxn modelId="{157ED043-CFC1-4831-A655-18A5FDE6B835}" type="presParOf" srcId="{FA40A477-B59B-4CEE-AA9B-C91839089BAC}" destId="{A4F77A3C-14CD-4C81-A3DD-382A9C19389C}" srcOrd="6" destOrd="0" presId="urn:microsoft.com/office/officeart/2009/3/layout/HorizontalOrganizationChart"/>
    <dgm:cxn modelId="{914B723C-3765-478A-9F0F-18EB1AD805D3}" type="presParOf" srcId="{FA40A477-B59B-4CEE-AA9B-C91839089BAC}" destId="{C8316F8B-B4D7-4D77-8C37-9BD517A055C4}" srcOrd="7" destOrd="0" presId="urn:microsoft.com/office/officeart/2009/3/layout/HorizontalOrganizationChart"/>
    <dgm:cxn modelId="{474FE4AA-AF58-405E-B313-D7A990B65596}" type="presParOf" srcId="{C8316F8B-B4D7-4D77-8C37-9BD517A055C4}" destId="{C12C90A4-4E96-4D86-BC18-67E9E8E324AE}" srcOrd="0" destOrd="0" presId="urn:microsoft.com/office/officeart/2009/3/layout/HorizontalOrganizationChart"/>
    <dgm:cxn modelId="{67588AA4-FD7F-4F4E-BD07-B978D884D102}" type="presParOf" srcId="{C12C90A4-4E96-4D86-BC18-67E9E8E324AE}" destId="{E4406AEC-4527-4B3F-9688-927DE93D6B76}" srcOrd="0" destOrd="0" presId="urn:microsoft.com/office/officeart/2009/3/layout/HorizontalOrganizationChart"/>
    <dgm:cxn modelId="{1BF8103F-6EA5-4438-9E66-DACEFDEDB7B4}" type="presParOf" srcId="{C12C90A4-4E96-4D86-BC18-67E9E8E324AE}" destId="{7358D034-7A52-44F4-868E-90E6A95CCD15}" srcOrd="1" destOrd="0" presId="urn:microsoft.com/office/officeart/2009/3/layout/HorizontalOrganizationChart"/>
    <dgm:cxn modelId="{D0B4D040-77E1-41B8-AEB3-B8AC2DF75F5B}" type="presParOf" srcId="{C8316F8B-B4D7-4D77-8C37-9BD517A055C4}" destId="{ACBBF844-C1C7-492A-92F7-EA4909CB3FB8}" srcOrd="1" destOrd="0" presId="urn:microsoft.com/office/officeart/2009/3/layout/HorizontalOrganizationChart"/>
    <dgm:cxn modelId="{080F65B5-51E2-4BDF-8AAF-EE822024E8C1}" type="presParOf" srcId="{C8316F8B-B4D7-4D77-8C37-9BD517A055C4}" destId="{4C75092B-6556-4A49-8DAD-DBB390B0571F}" srcOrd="2" destOrd="0" presId="urn:microsoft.com/office/officeart/2009/3/layout/HorizontalOrganizationChart"/>
    <dgm:cxn modelId="{F25E4392-544F-472C-B41F-78332D0EDBA1}" type="presParOf" srcId="{FA40A477-B59B-4CEE-AA9B-C91839089BAC}" destId="{FB8689AE-3F58-44BA-8F13-B065E43E1395}" srcOrd="8" destOrd="0" presId="urn:microsoft.com/office/officeart/2009/3/layout/HorizontalOrganizationChart"/>
    <dgm:cxn modelId="{018B4A01-7394-497B-9622-D6D6DE88406A}" type="presParOf" srcId="{FA40A477-B59B-4CEE-AA9B-C91839089BAC}" destId="{8397C349-6786-4CBB-869A-1E74C53AC500}" srcOrd="9" destOrd="0" presId="urn:microsoft.com/office/officeart/2009/3/layout/HorizontalOrganizationChart"/>
    <dgm:cxn modelId="{3D348479-9569-456B-BFA2-AB0E2570B177}" type="presParOf" srcId="{8397C349-6786-4CBB-869A-1E74C53AC500}" destId="{BA98798A-A89D-4398-9A8D-59102335709E}" srcOrd="0" destOrd="0" presId="urn:microsoft.com/office/officeart/2009/3/layout/HorizontalOrganizationChart"/>
    <dgm:cxn modelId="{1F146BE4-D628-4EB7-9F26-BB0680312608}" type="presParOf" srcId="{BA98798A-A89D-4398-9A8D-59102335709E}" destId="{CEBFE02B-E929-40C0-8EE1-D71ADE40DFDF}" srcOrd="0" destOrd="0" presId="urn:microsoft.com/office/officeart/2009/3/layout/HorizontalOrganizationChart"/>
    <dgm:cxn modelId="{997DD82E-56B5-4ED1-944B-27D03D069300}" type="presParOf" srcId="{BA98798A-A89D-4398-9A8D-59102335709E}" destId="{0DC48DFE-C33A-46C0-A1A7-5DF57D941E0D}" srcOrd="1" destOrd="0" presId="urn:microsoft.com/office/officeart/2009/3/layout/HorizontalOrganizationChart"/>
    <dgm:cxn modelId="{6543DD06-6CB5-48A5-98D8-433E916C35F7}" type="presParOf" srcId="{8397C349-6786-4CBB-869A-1E74C53AC500}" destId="{93B16D57-F79A-461E-9A86-0CACAD526F26}" srcOrd="1" destOrd="0" presId="urn:microsoft.com/office/officeart/2009/3/layout/HorizontalOrganizationChart"/>
    <dgm:cxn modelId="{EB34E37E-B69F-4B30-A8F1-73D658D12EEB}" type="presParOf" srcId="{8397C349-6786-4CBB-869A-1E74C53AC500}" destId="{C8736AE2-BAD7-4D9C-BCA4-EDBC249D7DDF}" srcOrd="2" destOrd="0" presId="urn:microsoft.com/office/officeart/2009/3/layout/HorizontalOrganizationChart"/>
    <dgm:cxn modelId="{56A04C59-503D-4BC4-B361-6D388C669346}" type="presParOf" srcId="{578E2B93-DCB1-45EE-8BA4-F40AA408E6B0}" destId="{6F71EA41-5062-4323-9D1B-EA7697A12B73}" srcOrd="2" destOrd="0" presId="urn:microsoft.com/office/officeart/2009/3/layout/Horizontal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8B4AE533-5B9B-4192-BE51-9E33FF142D1E}">
      <dgm:prSet phldrT="[Text]" custT="1"/>
      <dgm:spPr/>
      <dgm:t>
        <a:bodyPr/>
        <a:lstStyle/>
        <a:p>
          <a:r>
            <a:rPr lang="en-GB" sz="1200" dirty="0">
              <a:solidFill>
                <a:schemeClr val="tx1"/>
              </a:solidFill>
              <a:latin typeface="Montserrat Medium" panose="00000600000000000000" pitchFamily="2" charset="0"/>
            </a:rPr>
            <a:t>Define your mission and vision</a:t>
          </a:r>
        </a:p>
      </dgm:t>
    </dgm:pt>
    <dgm:pt modelId="{372FB3B2-22A7-4E81-BCB6-2674130AB725}" type="parTrans" cxnId="{B0E0B2EB-F368-4291-89A3-306156EEBFA3}">
      <dgm:prSet/>
      <dgm:spPr/>
      <dgm:t>
        <a:bodyPr/>
        <a:lstStyle/>
        <a:p>
          <a:endParaRPr lang="en-GB">
            <a:latin typeface="+mn-lt"/>
          </a:endParaRPr>
        </a:p>
      </dgm:t>
    </dgm:pt>
    <dgm:pt modelId="{74705E7E-A023-42F3-BC51-AB76CC792AB7}" type="sibTrans" cxnId="{B0E0B2EB-F368-4291-89A3-306156EEBFA3}">
      <dgm:prSet/>
      <dgm:spPr/>
      <dgm:t>
        <a:bodyPr/>
        <a:lstStyle/>
        <a:p>
          <a:endParaRPr lang="en-GB">
            <a:latin typeface="+mn-lt"/>
          </a:endParaRPr>
        </a:p>
      </dgm:t>
    </dgm:pt>
    <dgm:pt modelId="{1C8FF52D-A7FE-49FD-8197-56B994ED852F}">
      <dgm:prSet phldrT="[Text]" custT="1"/>
      <dgm:spPr/>
      <dgm:t>
        <a:bodyPr/>
        <a:lstStyle/>
        <a:p>
          <a:r>
            <a:rPr lang="en-GB" sz="1200" dirty="0">
              <a:latin typeface="Montserrat Medium" panose="00000600000000000000" pitchFamily="2" charset="0"/>
            </a:rPr>
            <a:t>Articulate the mission and vision</a:t>
          </a:r>
        </a:p>
      </dgm:t>
    </dgm:pt>
    <dgm:pt modelId="{DE4CBAD7-424F-470B-9233-7D1B301D1E9F}" type="parTrans" cxnId="{4A678878-4BD6-46E2-B5B2-EBC398AF542B}">
      <dgm:prSet/>
      <dgm:spPr/>
      <dgm:t>
        <a:bodyPr/>
        <a:lstStyle/>
        <a:p>
          <a:endParaRPr lang="en-GB" sz="1400">
            <a:latin typeface="+mn-lt"/>
          </a:endParaRPr>
        </a:p>
      </dgm:t>
    </dgm:pt>
    <dgm:pt modelId="{B213C0D9-02A5-449D-A7B5-529D79CE98E0}" type="sibTrans" cxnId="{4A678878-4BD6-46E2-B5B2-EBC398AF542B}">
      <dgm:prSet/>
      <dgm:spPr/>
      <dgm:t>
        <a:bodyPr/>
        <a:lstStyle/>
        <a:p>
          <a:endParaRPr lang="en-GB">
            <a:latin typeface="+mn-lt"/>
          </a:endParaRPr>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E46285E0-BCCD-49FE-AB66-8C243E763764}" type="pres">
      <dgm:prSet presAssocID="{8B4AE533-5B9B-4192-BE51-9E33FF142D1E}" presName="root" presStyleCnt="0"/>
      <dgm:spPr/>
    </dgm:pt>
    <dgm:pt modelId="{6562E3E2-1238-4B7E-8BCB-A37CFAE24314}" type="pres">
      <dgm:prSet presAssocID="{8B4AE533-5B9B-4192-BE51-9E33FF142D1E}" presName="rootComposite" presStyleCnt="0"/>
      <dgm:spPr/>
    </dgm:pt>
    <dgm:pt modelId="{7797C9C9-882B-4A63-AA10-2A52814970E8}" type="pres">
      <dgm:prSet presAssocID="{8B4AE533-5B9B-4192-BE51-9E33FF142D1E}" presName="rootText" presStyleLbl="node1" presStyleIdx="0" presStyleCnt="1" custScaleX="67640" custScaleY="55863"/>
      <dgm:spPr/>
    </dgm:pt>
    <dgm:pt modelId="{D2B3D2FD-15DB-446A-AF51-87CC7C1CC324}" type="pres">
      <dgm:prSet presAssocID="{8B4AE533-5B9B-4192-BE51-9E33FF142D1E}" presName="rootConnector" presStyleLbl="node1" presStyleIdx="0" presStyleCnt="1"/>
      <dgm:spPr/>
    </dgm:pt>
    <dgm:pt modelId="{C7D452A9-2234-4953-9FAF-B91B7EB8BD7A}" type="pres">
      <dgm:prSet presAssocID="{8B4AE533-5B9B-4192-BE51-9E33FF142D1E}" presName="childShape" presStyleCnt="0"/>
      <dgm:spPr/>
    </dgm:pt>
    <dgm:pt modelId="{5DD99D5A-51BF-427F-8ACA-FB2EA114B653}" type="pres">
      <dgm:prSet presAssocID="{DE4CBAD7-424F-470B-9233-7D1B301D1E9F}" presName="Name13" presStyleLbl="parChTrans1D2" presStyleIdx="0" presStyleCnt="1"/>
      <dgm:spPr/>
    </dgm:pt>
    <dgm:pt modelId="{212FD04E-7A30-4752-BA4F-0542CF64648F}" type="pres">
      <dgm:prSet presAssocID="{1C8FF52D-A7FE-49FD-8197-56B994ED852F}" presName="childText" presStyleLbl="bgAcc1" presStyleIdx="0" presStyleCnt="1" custScaleX="97411" custScaleY="83472">
        <dgm:presLayoutVars>
          <dgm:bulletEnabled val="1"/>
        </dgm:presLayoutVars>
      </dgm:prSet>
      <dgm:spPr/>
    </dgm:pt>
  </dgm:ptLst>
  <dgm:cxnLst>
    <dgm:cxn modelId="{4A678878-4BD6-46E2-B5B2-EBC398AF542B}" srcId="{8B4AE533-5B9B-4192-BE51-9E33FF142D1E}" destId="{1C8FF52D-A7FE-49FD-8197-56B994ED852F}" srcOrd="0" destOrd="0" parTransId="{DE4CBAD7-424F-470B-9233-7D1B301D1E9F}" sibTransId="{B213C0D9-02A5-449D-A7B5-529D79CE98E0}"/>
    <dgm:cxn modelId="{7DF453A1-72DC-4C2D-A825-92D602754B53}" type="presOf" srcId="{1C8FF52D-A7FE-49FD-8197-56B994ED852F}" destId="{212FD04E-7A30-4752-BA4F-0542CF64648F}" srcOrd="0" destOrd="0" presId="urn:microsoft.com/office/officeart/2005/8/layout/hierarchy3"/>
    <dgm:cxn modelId="{4031CAB1-5D36-4535-BAAF-E1854A4FA8CC}" type="presOf" srcId="{DE4CBAD7-424F-470B-9233-7D1B301D1E9F}" destId="{5DD99D5A-51BF-427F-8ACA-FB2EA114B653}" srcOrd="0" destOrd="0" presId="urn:microsoft.com/office/officeart/2005/8/layout/hierarchy3"/>
    <dgm:cxn modelId="{52ECB2B3-3E23-41C8-A734-D80C9D2261E5}" type="presOf" srcId="{8B4AE533-5B9B-4192-BE51-9E33FF142D1E}" destId="{D2B3D2FD-15DB-446A-AF51-87CC7C1CC324}" srcOrd="1" destOrd="0" presId="urn:microsoft.com/office/officeart/2005/8/layout/hierarchy3"/>
    <dgm:cxn modelId="{6C63E9E7-24EC-429C-B1DE-E8C90CEFFC05}" type="presOf" srcId="{8B4AE533-5B9B-4192-BE51-9E33FF142D1E}" destId="{7797C9C9-882B-4A63-AA10-2A52814970E8}" srcOrd="0" destOrd="0" presId="urn:microsoft.com/office/officeart/2005/8/layout/hierarchy3"/>
    <dgm:cxn modelId="{B0E0B2EB-F368-4291-89A3-306156EEBFA3}" srcId="{E11D4813-3D74-4BA0-A776-7C1C8C82ED43}" destId="{8B4AE533-5B9B-4192-BE51-9E33FF142D1E}" srcOrd="0" destOrd="0" parTransId="{372FB3B2-22A7-4E81-BCB6-2674130AB725}" sibTransId="{74705E7E-A023-42F3-BC51-AB76CC792AB7}"/>
    <dgm:cxn modelId="{A53DF9F5-FC7C-49DF-8033-A8E5E32EF1B9}" type="presOf" srcId="{E11D4813-3D74-4BA0-A776-7C1C8C82ED43}" destId="{9F4FACD4-8F4C-4528-8F0B-B15EC68D5696}" srcOrd="0" destOrd="0" presId="urn:microsoft.com/office/officeart/2005/8/layout/hierarchy3"/>
    <dgm:cxn modelId="{BA5A767B-4F30-4376-911B-032D0C6641DB}" type="presParOf" srcId="{9F4FACD4-8F4C-4528-8F0B-B15EC68D5696}" destId="{E46285E0-BCCD-49FE-AB66-8C243E763764}" srcOrd="0" destOrd="0" presId="urn:microsoft.com/office/officeart/2005/8/layout/hierarchy3"/>
    <dgm:cxn modelId="{75AC1774-C2E2-4801-A40C-058351B4F76A}" type="presParOf" srcId="{E46285E0-BCCD-49FE-AB66-8C243E763764}" destId="{6562E3E2-1238-4B7E-8BCB-A37CFAE24314}" srcOrd="0" destOrd="0" presId="urn:microsoft.com/office/officeart/2005/8/layout/hierarchy3"/>
    <dgm:cxn modelId="{7C4FBA1C-E875-4E02-9D66-82160BDCB762}" type="presParOf" srcId="{6562E3E2-1238-4B7E-8BCB-A37CFAE24314}" destId="{7797C9C9-882B-4A63-AA10-2A52814970E8}" srcOrd="0" destOrd="0" presId="urn:microsoft.com/office/officeart/2005/8/layout/hierarchy3"/>
    <dgm:cxn modelId="{A874C09F-FF0F-4CBF-98DA-10DD10BF531C}" type="presParOf" srcId="{6562E3E2-1238-4B7E-8BCB-A37CFAE24314}" destId="{D2B3D2FD-15DB-446A-AF51-87CC7C1CC324}" srcOrd="1" destOrd="0" presId="urn:microsoft.com/office/officeart/2005/8/layout/hierarchy3"/>
    <dgm:cxn modelId="{5F560D95-C10F-407C-BC1E-937E94474CAF}" type="presParOf" srcId="{E46285E0-BCCD-49FE-AB66-8C243E763764}" destId="{C7D452A9-2234-4953-9FAF-B91B7EB8BD7A}" srcOrd="1" destOrd="0" presId="urn:microsoft.com/office/officeart/2005/8/layout/hierarchy3"/>
    <dgm:cxn modelId="{217D34CF-BC60-44B4-9C20-374876D469B0}" type="presParOf" srcId="{C7D452A9-2234-4953-9FAF-B91B7EB8BD7A}" destId="{5DD99D5A-51BF-427F-8ACA-FB2EA114B653}" srcOrd="0" destOrd="0" presId="urn:microsoft.com/office/officeart/2005/8/layout/hierarchy3"/>
    <dgm:cxn modelId="{01CB599E-2512-489E-B83B-B0B4936D8675}" type="presParOf" srcId="{C7D452A9-2234-4953-9FAF-B91B7EB8BD7A}" destId="{212FD04E-7A30-4752-BA4F-0542CF64648F}"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EA42F5FA-DB01-4F11-8A28-B772901198BF}">
      <dgm:prSet custT="1"/>
      <dgm:spPr/>
      <dgm:t>
        <a:bodyPr/>
        <a:lstStyle/>
        <a:p>
          <a:r>
            <a:rPr lang="en-GB" sz="1200" dirty="0">
              <a:solidFill>
                <a:schemeClr val="tx1"/>
              </a:solidFill>
              <a:latin typeface="Montserrat Medium" panose="00000600000000000000" pitchFamily="2" charset="0"/>
            </a:rPr>
            <a:t>Right Legal Structure</a:t>
          </a:r>
        </a:p>
      </dgm:t>
    </dgm:pt>
    <dgm:pt modelId="{30A4ABD8-10ED-41A6-8433-4FB31458DD03}" type="parTrans" cxnId="{F6DFA173-0913-4449-9DC7-1D4C4B6967C0}">
      <dgm:prSet/>
      <dgm:spPr/>
      <dgm:t>
        <a:bodyPr/>
        <a:lstStyle/>
        <a:p>
          <a:endParaRPr lang="en-GB">
            <a:latin typeface="+mn-lt"/>
          </a:endParaRPr>
        </a:p>
      </dgm:t>
    </dgm:pt>
    <dgm:pt modelId="{D8DBA75D-F5BF-46F1-A7E3-06A8861F6AA5}" type="sibTrans" cxnId="{F6DFA173-0913-4449-9DC7-1D4C4B6967C0}">
      <dgm:prSet/>
      <dgm:spPr/>
      <dgm:t>
        <a:bodyPr/>
        <a:lstStyle/>
        <a:p>
          <a:endParaRPr lang="en-GB">
            <a:latin typeface="+mn-lt"/>
          </a:endParaRPr>
        </a:p>
      </dgm:t>
    </dgm:pt>
    <dgm:pt modelId="{20FB9FF6-694A-4E1C-9519-46134241B000}">
      <dgm:prSet custT="1"/>
      <dgm:spPr/>
      <dgm:t>
        <a:bodyPr/>
        <a:lstStyle/>
        <a:p>
          <a:r>
            <a:rPr lang="en-GB" sz="1200" dirty="0">
              <a:latin typeface="Montserrat Medium" panose="00000600000000000000" pitchFamily="2" charset="0"/>
            </a:rPr>
            <a:t>Options, non-profit, for profit or hybrid</a:t>
          </a:r>
        </a:p>
      </dgm:t>
    </dgm:pt>
    <dgm:pt modelId="{F2C718E0-AA0D-4667-BEB4-2091F3862833}" type="parTrans" cxnId="{F4970921-15FC-46C4-91DB-AB544F82CDCF}">
      <dgm:prSet/>
      <dgm:spPr/>
      <dgm:t>
        <a:bodyPr/>
        <a:lstStyle/>
        <a:p>
          <a:endParaRPr lang="en-GB" sz="1400">
            <a:latin typeface="+mn-lt"/>
          </a:endParaRPr>
        </a:p>
      </dgm:t>
    </dgm:pt>
    <dgm:pt modelId="{9AC127AB-A914-4480-B647-4C62DEB45657}" type="sibTrans" cxnId="{F4970921-15FC-46C4-91DB-AB544F82CDCF}">
      <dgm:prSet/>
      <dgm:spPr/>
      <dgm:t>
        <a:bodyPr/>
        <a:lstStyle/>
        <a:p>
          <a:endParaRPr lang="en-GB">
            <a:latin typeface="+mn-lt"/>
          </a:endParaRPr>
        </a:p>
      </dgm:t>
    </dgm:pt>
    <dgm:pt modelId="{92063044-4162-4BA9-850E-E681CBA8156E}">
      <dgm:prSet custT="1"/>
      <dgm:spPr>
        <a:ln>
          <a:solidFill>
            <a:schemeClr val="accent2"/>
          </a:solidFill>
        </a:ln>
      </dgm:spPr>
      <dgm:t>
        <a:bodyPr/>
        <a:lstStyle/>
        <a:p>
          <a:r>
            <a:rPr lang="en-GB" sz="1200" dirty="0">
              <a:latin typeface="Montserrat Medium" panose="00000600000000000000" pitchFamily="2" charset="0"/>
            </a:rPr>
            <a:t>Consider- Country legal and regulatory framework, Taxation</a:t>
          </a:r>
        </a:p>
      </dgm:t>
    </dgm:pt>
    <dgm:pt modelId="{6456FA8F-EAC2-408B-928C-01BB559FDA6E}" type="parTrans" cxnId="{F7F433E5-40A5-4029-B5D5-2EEAD2C71571}">
      <dgm:prSet/>
      <dgm:spPr/>
      <dgm:t>
        <a:bodyPr/>
        <a:lstStyle/>
        <a:p>
          <a:endParaRPr lang="en-GB" sz="1400">
            <a:latin typeface="+mn-lt"/>
          </a:endParaRPr>
        </a:p>
      </dgm:t>
    </dgm:pt>
    <dgm:pt modelId="{B16D6E91-3EC3-4CF0-94D5-A3DDADCB07C0}" type="sibTrans" cxnId="{F7F433E5-40A5-4029-B5D5-2EEAD2C71571}">
      <dgm:prSet/>
      <dgm:spPr/>
      <dgm:t>
        <a:bodyPr/>
        <a:lstStyle/>
        <a:p>
          <a:endParaRPr lang="en-GB">
            <a:latin typeface="+mn-lt"/>
          </a:endParaRPr>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A930B574-0BA3-4491-8E73-79CC849C6A7D}" type="pres">
      <dgm:prSet presAssocID="{EA42F5FA-DB01-4F11-8A28-B772901198BF}" presName="root" presStyleCnt="0"/>
      <dgm:spPr/>
    </dgm:pt>
    <dgm:pt modelId="{F9C70729-FDC2-4E26-95C7-EA85F7390E3F}" type="pres">
      <dgm:prSet presAssocID="{EA42F5FA-DB01-4F11-8A28-B772901198BF}" presName="rootComposite" presStyleCnt="0"/>
      <dgm:spPr/>
    </dgm:pt>
    <dgm:pt modelId="{D356EDB7-72A0-42C1-9A71-30DBF3A3F625}" type="pres">
      <dgm:prSet presAssocID="{EA42F5FA-DB01-4F11-8A28-B772901198BF}" presName="rootText" presStyleLbl="node1" presStyleIdx="0" presStyleCnt="1"/>
      <dgm:spPr/>
    </dgm:pt>
    <dgm:pt modelId="{387A1448-F0AA-4AAD-9A23-857F116BF22C}" type="pres">
      <dgm:prSet presAssocID="{EA42F5FA-DB01-4F11-8A28-B772901198BF}" presName="rootConnector" presStyleLbl="node1" presStyleIdx="0" presStyleCnt="1"/>
      <dgm:spPr/>
    </dgm:pt>
    <dgm:pt modelId="{BC1A493D-91AD-4806-BC87-4308696B6B8E}" type="pres">
      <dgm:prSet presAssocID="{EA42F5FA-DB01-4F11-8A28-B772901198BF}" presName="childShape" presStyleCnt="0"/>
      <dgm:spPr/>
    </dgm:pt>
    <dgm:pt modelId="{2F5CE24D-CE31-4480-AFE0-4071046CA7B1}" type="pres">
      <dgm:prSet presAssocID="{F2C718E0-AA0D-4667-BEB4-2091F3862833}" presName="Name13" presStyleLbl="parChTrans1D2" presStyleIdx="0" presStyleCnt="2"/>
      <dgm:spPr/>
    </dgm:pt>
    <dgm:pt modelId="{2E37CA32-FB65-4876-9995-38475D45500B}" type="pres">
      <dgm:prSet presAssocID="{20FB9FF6-694A-4E1C-9519-46134241B000}" presName="childText" presStyleLbl="bgAcc1" presStyleIdx="0" presStyleCnt="2" custScaleX="123255">
        <dgm:presLayoutVars>
          <dgm:bulletEnabled val="1"/>
        </dgm:presLayoutVars>
      </dgm:prSet>
      <dgm:spPr/>
    </dgm:pt>
    <dgm:pt modelId="{0E6FBFAB-F408-4005-95E9-62D7622F472A}" type="pres">
      <dgm:prSet presAssocID="{6456FA8F-EAC2-408B-928C-01BB559FDA6E}" presName="Name13" presStyleLbl="parChTrans1D2" presStyleIdx="1" presStyleCnt="2"/>
      <dgm:spPr/>
    </dgm:pt>
    <dgm:pt modelId="{596E86E2-7D5E-4B84-A5A6-2EC33D0595E4}" type="pres">
      <dgm:prSet presAssocID="{92063044-4162-4BA9-850E-E681CBA8156E}" presName="childText" presStyleLbl="bgAcc1" presStyleIdx="1" presStyleCnt="2" custScaleX="123255">
        <dgm:presLayoutVars>
          <dgm:bulletEnabled val="1"/>
        </dgm:presLayoutVars>
      </dgm:prSet>
      <dgm:spPr/>
    </dgm:pt>
  </dgm:ptLst>
  <dgm:cxnLst>
    <dgm:cxn modelId="{21252D09-AC10-46D6-95A8-582BB6217A35}" type="presOf" srcId="{92063044-4162-4BA9-850E-E681CBA8156E}" destId="{596E86E2-7D5E-4B84-A5A6-2EC33D0595E4}" srcOrd="0" destOrd="0" presId="urn:microsoft.com/office/officeart/2005/8/layout/hierarchy3"/>
    <dgm:cxn modelId="{F4970921-15FC-46C4-91DB-AB544F82CDCF}" srcId="{EA42F5FA-DB01-4F11-8A28-B772901198BF}" destId="{20FB9FF6-694A-4E1C-9519-46134241B000}" srcOrd="0" destOrd="0" parTransId="{F2C718E0-AA0D-4667-BEB4-2091F3862833}" sibTransId="{9AC127AB-A914-4480-B647-4C62DEB45657}"/>
    <dgm:cxn modelId="{FA57575B-366C-445B-8211-836C15ADD4E5}" type="presOf" srcId="{EA42F5FA-DB01-4F11-8A28-B772901198BF}" destId="{387A1448-F0AA-4AAD-9A23-857F116BF22C}" srcOrd="1" destOrd="0" presId="urn:microsoft.com/office/officeart/2005/8/layout/hierarchy3"/>
    <dgm:cxn modelId="{F6DFA173-0913-4449-9DC7-1D4C4B6967C0}" srcId="{E11D4813-3D74-4BA0-A776-7C1C8C82ED43}" destId="{EA42F5FA-DB01-4F11-8A28-B772901198BF}" srcOrd="0" destOrd="0" parTransId="{30A4ABD8-10ED-41A6-8433-4FB31458DD03}" sibTransId="{D8DBA75D-F5BF-46F1-A7E3-06A8861F6AA5}"/>
    <dgm:cxn modelId="{11E2577B-651F-46F5-831D-8282A3DDD43B}" type="presOf" srcId="{20FB9FF6-694A-4E1C-9519-46134241B000}" destId="{2E37CA32-FB65-4876-9995-38475D45500B}" srcOrd="0" destOrd="0" presId="urn:microsoft.com/office/officeart/2005/8/layout/hierarchy3"/>
    <dgm:cxn modelId="{581FF5CE-12C5-4254-88DE-6D39C2E4C150}" type="presOf" srcId="{F2C718E0-AA0D-4667-BEB4-2091F3862833}" destId="{2F5CE24D-CE31-4480-AFE0-4071046CA7B1}" srcOrd="0" destOrd="0" presId="urn:microsoft.com/office/officeart/2005/8/layout/hierarchy3"/>
    <dgm:cxn modelId="{DB993AD3-DF3A-4F18-8F51-191AC0B585C8}" type="presOf" srcId="{EA42F5FA-DB01-4F11-8A28-B772901198BF}" destId="{D356EDB7-72A0-42C1-9A71-30DBF3A3F625}" srcOrd="0" destOrd="0" presId="urn:microsoft.com/office/officeart/2005/8/layout/hierarchy3"/>
    <dgm:cxn modelId="{EA7B62E0-64E7-4524-B5CD-A994261588AE}" type="presOf" srcId="{6456FA8F-EAC2-408B-928C-01BB559FDA6E}" destId="{0E6FBFAB-F408-4005-95E9-62D7622F472A}" srcOrd="0" destOrd="0" presId="urn:microsoft.com/office/officeart/2005/8/layout/hierarchy3"/>
    <dgm:cxn modelId="{F7F433E5-40A5-4029-B5D5-2EEAD2C71571}" srcId="{EA42F5FA-DB01-4F11-8A28-B772901198BF}" destId="{92063044-4162-4BA9-850E-E681CBA8156E}" srcOrd="1" destOrd="0" parTransId="{6456FA8F-EAC2-408B-928C-01BB559FDA6E}" sibTransId="{B16D6E91-3EC3-4CF0-94D5-A3DDADCB07C0}"/>
    <dgm:cxn modelId="{A53DF9F5-FC7C-49DF-8033-A8E5E32EF1B9}" type="presOf" srcId="{E11D4813-3D74-4BA0-A776-7C1C8C82ED43}" destId="{9F4FACD4-8F4C-4528-8F0B-B15EC68D5696}" srcOrd="0" destOrd="0" presId="urn:microsoft.com/office/officeart/2005/8/layout/hierarchy3"/>
    <dgm:cxn modelId="{CF884A81-EC6D-4C80-B760-83384FDE33C8}" type="presParOf" srcId="{9F4FACD4-8F4C-4528-8F0B-B15EC68D5696}" destId="{A930B574-0BA3-4491-8E73-79CC849C6A7D}" srcOrd="0" destOrd="0" presId="urn:microsoft.com/office/officeart/2005/8/layout/hierarchy3"/>
    <dgm:cxn modelId="{AEDAB447-B958-4A61-984A-A901627FADA3}" type="presParOf" srcId="{A930B574-0BA3-4491-8E73-79CC849C6A7D}" destId="{F9C70729-FDC2-4E26-95C7-EA85F7390E3F}" srcOrd="0" destOrd="0" presId="urn:microsoft.com/office/officeart/2005/8/layout/hierarchy3"/>
    <dgm:cxn modelId="{9A3BD3F8-F062-49B3-8887-2A70FC9F4694}" type="presParOf" srcId="{F9C70729-FDC2-4E26-95C7-EA85F7390E3F}" destId="{D356EDB7-72A0-42C1-9A71-30DBF3A3F625}" srcOrd="0" destOrd="0" presId="urn:microsoft.com/office/officeart/2005/8/layout/hierarchy3"/>
    <dgm:cxn modelId="{0AAA180D-D4FE-4969-A382-07F4849B7D22}" type="presParOf" srcId="{F9C70729-FDC2-4E26-95C7-EA85F7390E3F}" destId="{387A1448-F0AA-4AAD-9A23-857F116BF22C}" srcOrd="1" destOrd="0" presId="urn:microsoft.com/office/officeart/2005/8/layout/hierarchy3"/>
    <dgm:cxn modelId="{E5DAA11D-4EE6-498B-AB27-2E60949A8534}" type="presParOf" srcId="{A930B574-0BA3-4491-8E73-79CC849C6A7D}" destId="{BC1A493D-91AD-4806-BC87-4308696B6B8E}" srcOrd="1" destOrd="0" presId="urn:microsoft.com/office/officeart/2005/8/layout/hierarchy3"/>
    <dgm:cxn modelId="{98E24FC1-17B3-48A1-97CE-B27D45D615BC}" type="presParOf" srcId="{BC1A493D-91AD-4806-BC87-4308696B6B8E}" destId="{2F5CE24D-CE31-4480-AFE0-4071046CA7B1}" srcOrd="0" destOrd="0" presId="urn:microsoft.com/office/officeart/2005/8/layout/hierarchy3"/>
    <dgm:cxn modelId="{11747970-02FA-4949-8F6A-08FDF05DF534}" type="presParOf" srcId="{BC1A493D-91AD-4806-BC87-4308696B6B8E}" destId="{2E37CA32-FB65-4876-9995-38475D45500B}" srcOrd="1" destOrd="0" presId="urn:microsoft.com/office/officeart/2005/8/layout/hierarchy3"/>
    <dgm:cxn modelId="{0B9591F2-24EC-402E-AC89-8B58FE8C8AB1}" type="presParOf" srcId="{BC1A493D-91AD-4806-BC87-4308696B6B8E}" destId="{0E6FBFAB-F408-4005-95E9-62D7622F472A}" srcOrd="2" destOrd="0" presId="urn:microsoft.com/office/officeart/2005/8/layout/hierarchy3"/>
    <dgm:cxn modelId="{35D24C16-8C50-4D79-A12E-F7532410703D}" type="presParOf" srcId="{BC1A493D-91AD-4806-BC87-4308696B6B8E}" destId="{596E86E2-7D5E-4B84-A5A6-2EC33D0595E4}"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DE31B298-C3B6-44F4-98BD-065F76859152}">
      <dgm:prSet custT="1"/>
      <dgm:spPr/>
      <dgm:t>
        <a:bodyPr spcFirstLastPara="0" vert="horz" wrap="square" lIns="38100" tIns="25400" rIns="38100" bIns="25400" numCol="1" spcCol="1270" anchor="ctr" anchorCtr="0"/>
        <a:lstStyle/>
        <a:p>
          <a:pPr marL="0" lvl="0" indent="0" algn="ctr" defTabSz="8890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Business Model</a:t>
          </a:r>
        </a:p>
      </dgm:t>
    </dgm:pt>
    <dgm:pt modelId="{83152162-225F-47EB-B865-6E8F3A15499E}" type="parTrans" cxnId="{47CC9A9B-3CAA-4F0D-A060-834769DBF3AD}">
      <dgm:prSet/>
      <dgm:spPr/>
      <dgm:t>
        <a:bodyPr/>
        <a:lstStyle/>
        <a:p>
          <a:endParaRPr lang="en-GB">
            <a:latin typeface="+mn-lt"/>
          </a:endParaRPr>
        </a:p>
      </dgm:t>
    </dgm:pt>
    <dgm:pt modelId="{9B1C0123-C3BF-47C9-846F-DB7F3F63D5B7}" type="sibTrans" cxnId="{47CC9A9B-3CAA-4F0D-A060-834769DBF3AD}">
      <dgm:prSet/>
      <dgm:spPr/>
      <dgm:t>
        <a:bodyPr/>
        <a:lstStyle/>
        <a:p>
          <a:endParaRPr lang="en-GB">
            <a:latin typeface="+mn-lt"/>
          </a:endParaRPr>
        </a:p>
      </dgm:t>
    </dgm:pt>
    <dgm:pt modelId="{691300FD-0C42-4543-9CCB-C24AC3218EDA}">
      <dgm:prSet custT="1"/>
      <dgm:spPr/>
      <dgm:t>
        <a:bodyPr spcFirstLastPara="0" vert="horz" wrap="square" lIns="38100" tIns="25400" rIns="38100" bIns="25400" numCol="1" spcCol="1270" anchor="ctr" anchorCtr="0"/>
        <a:lstStyle/>
        <a:p>
          <a:pPr marL="0" lvl="0" indent="0" algn="ctr" defTabSz="889000">
            <a:lnSpc>
              <a:spcPct val="90000"/>
            </a:lnSpc>
            <a:spcBef>
              <a:spcPct val="0"/>
            </a:spcBef>
            <a:spcAft>
              <a:spcPct val="35000"/>
            </a:spcAft>
            <a:buNone/>
          </a:pPr>
          <a:r>
            <a:rPr lang="en-GB" sz="1200" kern="1200" dirty="0">
              <a:latin typeface="Montserrat Medium" panose="00000600000000000000" pitchFamily="2" charset="0"/>
              <a:ea typeface="+mn-ea"/>
              <a:cs typeface="+mn-cs"/>
            </a:rPr>
            <a:t>Think Business Model- Fee for Service, product sales etc</a:t>
          </a:r>
        </a:p>
      </dgm:t>
    </dgm:pt>
    <dgm:pt modelId="{2037FD43-ECC6-4198-9788-D1DA133B904F}" type="parTrans" cxnId="{4B1A43FE-6DC6-4E07-BDBD-9CCCBDF28DE0}">
      <dgm:prSet/>
      <dgm:spPr/>
      <dgm:t>
        <a:bodyPr/>
        <a:lstStyle/>
        <a:p>
          <a:endParaRPr lang="en-GB" sz="1400">
            <a:latin typeface="+mn-lt"/>
          </a:endParaRPr>
        </a:p>
      </dgm:t>
    </dgm:pt>
    <dgm:pt modelId="{B891C5A8-528C-431C-816D-808D78D30F04}" type="sibTrans" cxnId="{4B1A43FE-6DC6-4E07-BDBD-9CCCBDF28DE0}">
      <dgm:prSet/>
      <dgm:spPr/>
      <dgm:t>
        <a:bodyPr/>
        <a:lstStyle/>
        <a:p>
          <a:endParaRPr lang="en-GB">
            <a:latin typeface="+mn-lt"/>
          </a:endParaRPr>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4B27D687-973E-4473-806D-5621BA9AE3BF}" type="pres">
      <dgm:prSet presAssocID="{DE31B298-C3B6-44F4-98BD-065F76859152}" presName="root" presStyleCnt="0"/>
      <dgm:spPr/>
    </dgm:pt>
    <dgm:pt modelId="{34B0C391-9DCF-403F-AC0D-C80C3524DAA5}" type="pres">
      <dgm:prSet presAssocID="{DE31B298-C3B6-44F4-98BD-065F76859152}" presName="rootComposite" presStyleCnt="0"/>
      <dgm:spPr/>
    </dgm:pt>
    <dgm:pt modelId="{9F2F7D0D-3867-41AC-BD07-836051F0BA2B}" type="pres">
      <dgm:prSet presAssocID="{DE31B298-C3B6-44F4-98BD-065F76859152}" presName="rootText" presStyleLbl="node1" presStyleIdx="0" presStyleCnt="1"/>
      <dgm:spPr>
        <a:xfrm>
          <a:off x="8647981" y="137656"/>
          <a:ext cx="2305593" cy="1152796"/>
        </a:xfrm>
        <a:prstGeom prst="roundRect">
          <a:avLst>
            <a:gd name="adj" fmla="val 10000"/>
          </a:avLst>
        </a:prstGeom>
      </dgm:spPr>
    </dgm:pt>
    <dgm:pt modelId="{FC9CD367-378B-4A6F-9C26-244DFF249679}" type="pres">
      <dgm:prSet presAssocID="{DE31B298-C3B6-44F4-98BD-065F76859152}" presName="rootConnector" presStyleLbl="node1" presStyleIdx="0" presStyleCnt="1"/>
      <dgm:spPr/>
    </dgm:pt>
    <dgm:pt modelId="{BB770389-6B26-493A-820A-9BA2F5697C4A}" type="pres">
      <dgm:prSet presAssocID="{DE31B298-C3B6-44F4-98BD-065F76859152}" presName="childShape" presStyleCnt="0"/>
      <dgm:spPr/>
    </dgm:pt>
    <dgm:pt modelId="{6E355F3C-70AE-4B02-B27A-27122A3F041C}" type="pres">
      <dgm:prSet presAssocID="{2037FD43-ECC6-4198-9788-D1DA133B904F}" presName="Name13" presStyleLbl="parChTrans1D2" presStyleIdx="0" presStyleCnt="1"/>
      <dgm:spPr/>
    </dgm:pt>
    <dgm:pt modelId="{95798843-3A1A-4E73-8005-4A0A12E952F2}" type="pres">
      <dgm:prSet presAssocID="{691300FD-0C42-4543-9CCB-C24AC3218EDA}" presName="childText" presStyleLbl="bgAcc1" presStyleIdx="0" presStyleCnt="1" custScaleX="123255">
        <dgm:presLayoutVars>
          <dgm:bulletEnabled val="1"/>
        </dgm:presLayoutVars>
      </dgm:prSet>
      <dgm:spPr>
        <a:xfrm>
          <a:off x="9109100" y="1578652"/>
          <a:ext cx="1844474" cy="1152796"/>
        </a:xfrm>
        <a:prstGeom prst="roundRect">
          <a:avLst>
            <a:gd name="adj" fmla="val 10000"/>
          </a:avLst>
        </a:prstGeom>
      </dgm:spPr>
    </dgm:pt>
  </dgm:ptLst>
  <dgm:cxnLst>
    <dgm:cxn modelId="{8C03B743-5931-4377-8DD2-2500A795F975}" type="presOf" srcId="{DE31B298-C3B6-44F4-98BD-065F76859152}" destId="{FC9CD367-378B-4A6F-9C26-244DFF249679}" srcOrd="1" destOrd="0" presId="urn:microsoft.com/office/officeart/2005/8/layout/hierarchy3"/>
    <dgm:cxn modelId="{FCFD6459-254E-4810-8F6A-E11C6B655558}" type="presOf" srcId="{691300FD-0C42-4543-9CCB-C24AC3218EDA}" destId="{95798843-3A1A-4E73-8005-4A0A12E952F2}" srcOrd="0" destOrd="0" presId="urn:microsoft.com/office/officeart/2005/8/layout/hierarchy3"/>
    <dgm:cxn modelId="{1832A259-CC94-4531-81DD-B6D3339CE74E}" type="presOf" srcId="{DE31B298-C3B6-44F4-98BD-065F76859152}" destId="{9F2F7D0D-3867-41AC-BD07-836051F0BA2B}" srcOrd="0" destOrd="0" presId="urn:microsoft.com/office/officeart/2005/8/layout/hierarchy3"/>
    <dgm:cxn modelId="{47CC9A9B-3CAA-4F0D-A060-834769DBF3AD}" srcId="{E11D4813-3D74-4BA0-A776-7C1C8C82ED43}" destId="{DE31B298-C3B6-44F4-98BD-065F76859152}" srcOrd="0" destOrd="0" parTransId="{83152162-225F-47EB-B865-6E8F3A15499E}" sibTransId="{9B1C0123-C3BF-47C9-846F-DB7F3F63D5B7}"/>
    <dgm:cxn modelId="{2E0F79E9-F9A4-4373-A91E-C48E98AC773B}" type="presOf" srcId="{2037FD43-ECC6-4198-9788-D1DA133B904F}" destId="{6E355F3C-70AE-4B02-B27A-27122A3F041C}" srcOrd="0" destOrd="0" presId="urn:microsoft.com/office/officeart/2005/8/layout/hierarchy3"/>
    <dgm:cxn modelId="{A53DF9F5-FC7C-49DF-8033-A8E5E32EF1B9}" type="presOf" srcId="{E11D4813-3D74-4BA0-A776-7C1C8C82ED43}" destId="{9F4FACD4-8F4C-4528-8F0B-B15EC68D5696}" srcOrd="0" destOrd="0" presId="urn:microsoft.com/office/officeart/2005/8/layout/hierarchy3"/>
    <dgm:cxn modelId="{4B1A43FE-6DC6-4E07-BDBD-9CCCBDF28DE0}" srcId="{DE31B298-C3B6-44F4-98BD-065F76859152}" destId="{691300FD-0C42-4543-9CCB-C24AC3218EDA}" srcOrd="0" destOrd="0" parTransId="{2037FD43-ECC6-4198-9788-D1DA133B904F}" sibTransId="{B891C5A8-528C-431C-816D-808D78D30F04}"/>
    <dgm:cxn modelId="{1C5A08BC-C94A-46EB-9637-35EBFDC3DB14}" type="presParOf" srcId="{9F4FACD4-8F4C-4528-8F0B-B15EC68D5696}" destId="{4B27D687-973E-4473-806D-5621BA9AE3BF}" srcOrd="0" destOrd="0" presId="urn:microsoft.com/office/officeart/2005/8/layout/hierarchy3"/>
    <dgm:cxn modelId="{469274CD-79EB-47E2-A813-0DA641522C8F}" type="presParOf" srcId="{4B27D687-973E-4473-806D-5621BA9AE3BF}" destId="{34B0C391-9DCF-403F-AC0D-C80C3524DAA5}" srcOrd="0" destOrd="0" presId="urn:microsoft.com/office/officeart/2005/8/layout/hierarchy3"/>
    <dgm:cxn modelId="{EF2FB092-E6A3-4A33-867E-4F4576837BE1}" type="presParOf" srcId="{34B0C391-9DCF-403F-AC0D-C80C3524DAA5}" destId="{9F2F7D0D-3867-41AC-BD07-836051F0BA2B}" srcOrd="0" destOrd="0" presId="urn:microsoft.com/office/officeart/2005/8/layout/hierarchy3"/>
    <dgm:cxn modelId="{4D7A87A9-74E0-4B8D-819B-263D41D6906B}" type="presParOf" srcId="{34B0C391-9DCF-403F-AC0D-C80C3524DAA5}" destId="{FC9CD367-378B-4A6F-9C26-244DFF249679}" srcOrd="1" destOrd="0" presId="urn:microsoft.com/office/officeart/2005/8/layout/hierarchy3"/>
    <dgm:cxn modelId="{FC3A37D8-3E2F-4FF1-B3A9-CFADA925CCDB}" type="presParOf" srcId="{4B27D687-973E-4473-806D-5621BA9AE3BF}" destId="{BB770389-6B26-493A-820A-9BA2F5697C4A}" srcOrd="1" destOrd="0" presId="urn:microsoft.com/office/officeart/2005/8/layout/hierarchy3"/>
    <dgm:cxn modelId="{42A17C48-586C-40FF-88B4-8275AE31F458}" type="presParOf" srcId="{BB770389-6B26-493A-820A-9BA2F5697C4A}" destId="{6E355F3C-70AE-4B02-B27A-27122A3F041C}" srcOrd="0" destOrd="0" presId="urn:microsoft.com/office/officeart/2005/8/layout/hierarchy3"/>
    <dgm:cxn modelId="{84A1F44A-16A9-480C-9016-6E1F37F41D33}" type="presParOf" srcId="{BB770389-6B26-493A-820A-9BA2F5697C4A}" destId="{95798843-3A1A-4E73-8005-4A0A12E952F2}"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44C679B6-F5F2-422F-B5B2-FF35DE2F6CEC}">
      <dgm:prSet custT="1"/>
      <dgm:spPr/>
      <dgm:t>
        <a:bodyPr spcFirstLastPara="0" vert="horz" wrap="square" lIns="38100" tIns="25400" rIns="38100" bIns="25400" numCol="1" spcCol="1270" anchor="ctr" anchorCtr="0"/>
        <a:lstStyle/>
        <a:p>
          <a:pPr>
            <a:buNone/>
          </a:pPr>
          <a:r>
            <a:rPr lang="en-GB" sz="1200" dirty="0">
              <a:solidFill>
                <a:schemeClr val="tx1"/>
              </a:solidFill>
              <a:latin typeface="Montserrat Medium" panose="00000600000000000000" pitchFamily="2" charset="0"/>
              <a:ea typeface="+mn-ea"/>
              <a:cs typeface="+mn-cs"/>
            </a:rPr>
            <a:t>Strategic Plan</a:t>
          </a:r>
        </a:p>
      </dgm:t>
    </dgm:pt>
    <dgm:pt modelId="{378F396E-DEC5-4DD1-8446-0CDFD4FA15E5}" type="parTrans" cxnId="{8B775751-3D74-4DAB-BF7C-99B023509DDC}">
      <dgm:prSet/>
      <dgm:spPr/>
      <dgm:t>
        <a:bodyPr/>
        <a:lstStyle/>
        <a:p>
          <a:endParaRPr lang="en-GB"/>
        </a:p>
      </dgm:t>
    </dgm:pt>
    <dgm:pt modelId="{76FA835A-20D9-4199-9D0C-DDD821059FA6}" type="sibTrans" cxnId="{8B775751-3D74-4DAB-BF7C-99B023509DDC}">
      <dgm:prSet/>
      <dgm:spPr/>
      <dgm:t>
        <a:bodyPr/>
        <a:lstStyle/>
        <a:p>
          <a:endParaRPr lang="en-GB"/>
        </a:p>
      </dgm:t>
    </dgm:pt>
    <dgm:pt modelId="{063AD842-25C7-4910-B1EA-29E3F6B78FE4}">
      <dgm:prSet custT="1"/>
      <dgm:spPr/>
      <dgm:t>
        <a:bodyPr/>
        <a:lstStyle/>
        <a:p>
          <a:r>
            <a:rPr lang="en-GB" sz="1200" dirty="0">
              <a:latin typeface="Montserrat Medium" panose="00000600000000000000" pitchFamily="2" charset="0"/>
            </a:rPr>
            <a:t>Lay out the roadmap- Short, Medium and long term</a:t>
          </a:r>
        </a:p>
      </dgm:t>
    </dgm:pt>
    <dgm:pt modelId="{0D408821-44E8-4BDE-94AA-39EC00CD37AD}" type="parTrans" cxnId="{DD2A35EE-CFE0-45DD-B741-88E5AA413C56}">
      <dgm:prSet/>
      <dgm:spPr/>
      <dgm:t>
        <a:bodyPr/>
        <a:lstStyle/>
        <a:p>
          <a:endParaRPr lang="en-GB" sz="1400"/>
        </a:p>
      </dgm:t>
    </dgm:pt>
    <dgm:pt modelId="{14C52E5E-FA36-4736-99AD-62B01FE539C4}" type="sibTrans" cxnId="{DD2A35EE-CFE0-45DD-B741-88E5AA413C56}">
      <dgm:prSet/>
      <dgm:spPr/>
      <dgm:t>
        <a:bodyPr/>
        <a:lstStyle/>
        <a:p>
          <a:endParaRPr lang="en-GB"/>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B0374DFF-35F9-44C5-AAEC-73227FEFF0AD}" type="pres">
      <dgm:prSet presAssocID="{44C679B6-F5F2-422F-B5B2-FF35DE2F6CEC}" presName="root" presStyleCnt="0"/>
      <dgm:spPr/>
    </dgm:pt>
    <dgm:pt modelId="{B4C5F881-A6E4-4543-98D1-C8C6C8077517}" type="pres">
      <dgm:prSet presAssocID="{44C679B6-F5F2-422F-B5B2-FF35DE2F6CEC}" presName="rootComposite" presStyleCnt="0"/>
      <dgm:spPr/>
    </dgm:pt>
    <dgm:pt modelId="{F82FEB76-0AE2-43E5-9DA4-236097417A58}" type="pres">
      <dgm:prSet presAssocID="{44C679B6-F5F2-422F-B5B2-FF35DE2F6CEC}" presName="rootText" presStyleLbl="node1" presStyleIdx="0" presStyleCnt="1" custLinFactNeighborY="1690"/>
      <dgm:spPr>
        <a:prstGeom prst="roundRect">
          <a:avLst>
            <a:gd name="adj" fmla="val 10000"/>
          </a:avLst>
        </a:prstGeom>
      </dgm:spPr>
    </dgm:pt>
    <dgm:pt modelId="{E6ABD84E-31EE-4D0D-B945-658772EB8D5C}" type="pres">
      <dgm:prSet presAssocID="{44C679B6-F5F2-422F-B5B2-FF35DE2F6CEC}" presName="rootConnector" presStyleLbl="node1" presStyleIdx="0" presStyleCnt="1"/>
      <dgm:spPr/>
    </dgm:pt>
    <dgm:pt modelId="{DC1D7B6C-F62F-4031-AA8B-A9ED69A12AAD}" type="pres">
      <dgm:prSet presAssocID="{44C679B6-F5F2-422F-B5B2-FF35DE2F6CEC}" presName="childShape" presStyleCnt="0"/>
      <dgm:spPr/>
    </dgm:pt>
    <dgm:pt modelId="{8DBF9200-B3FA-4BFC-A1C7-45EACE4CACEE}" type="pres">
      <dgm:prSet presAssocID="{0D408821-44E8-4BDE-94AA-39EC00CD37AD}" presName="Name13" presStyleLbl="parChTrans1D2" presStyleIdx="0" presStyleCnt="1"/>
      <dgm:spPr/>
    </dgm:pt>
    <dgm:pt modelId="{62E96378-96FF-4037-B74F-1916B4447E77}" type="pres">
      <dgm:prSet presAssocID="{063AD842-25C7-4910-B1EA-29E3F6B78FE4}" presName="childText" presStyleLbl="bgAcc1" presStyleIdx="0" presStyleCnt="1" custScaleX="123255">
        <dgm:presLayoutVars>
          <dgm:bulletEnabled val="1"/>
        </dgm:presLayoutVars>
      </dgm:prSet>
      <dgm:spPr/>
    </dgm:pt>
  </dgm:ptLst>
  <dgm:cxnLst>
    <dgm:cxn modelId="{5EF3F501-FDFE-4E71-8855-B7AEF760F0AB}" type="presOf" srcId="{44C679B6-F5F2-422F-B5B2-FF35DE2F6CEC}" destId="{F82FEB76-0AE2-43E5-9DA4-236097417A58}" srcOrd="0" destOrd="0" presId="urn:microsoft.com/office/officeart/2005/8/layout/hierarchy3"/>
    <dgm:cxn modelId="{8B775751-3D74-4DAB-BF7C-99B023509DDC}" srcId="{E11D4813-3D74-4BA0-A776-7C1C8C82ED43}" destId="{44C679B6-F5F2-422F-B5B2-FF35DE2F6CEC}" srcOrd="0" destOrd="0" parTransId="{378F396E-DEC5-4DD1-8446-0CDFD4FA15E5}" sibTransId="{76FA835A-20D9-4199-9D0C-DDD821059FA6}"/>
    <dgm:cxn modelId="{95B782C4-E0EB-4AAE-828A-17ED0ADE6E7B}" type="presOf" srcId="{44C679B6-F5F2-422F-B5B2-FF35DE2F6CEC}" destId="{E6ABD84E-31EE-4D0D-B945-658772EB8D5C}" srcOrd="1" destOrd="0" presId="urn:microsoft.com/office/officeart/2005/8/layout/hierarchy3"/>
    <dgm:cxn modelId="{38D530CF-C7C0-4385-8011-6E8114972F27}" type="presOf" srcId="{0D408821-44E8-4BDE-94AA-39EC00CD37AD}" destId="{8DBF9200-B3FA-4BFC-A1C7-45EACE4CACEE}" srcOrd="0" destOrd="0" presId="urn:microsoft.com/office/officeart/2005/8/layout/hierarchy3"/>
    <dgm:cxn modelId="{30CFD5DC-47FD-40E9-8CE4-45217E4F1F36}" type="presOf" srcId="{063AD842-25C7-4910-B1EA-29E3F6B78FE4}" destId="{62E96378-96FF-4037-B74F-1916B4447E77}" srcOrd="0" destOrd="0" presId="urn:microsoft.com/office/officeart/2005/8/layout/hierarchy3"/>
    <dgm:cxn modelId="{DD2A35EE-CFE0-45DD-B741-88E5AA413C56}" srcId="{44C679B6-F5F2-422F-B5B2-FF35DE2F6CEC}" destId="{063AD842-25C7-4910-B1EA-29E3F6B78FE4}" srcOrd="0" destOrd="0" parTransId="{0D408821-44E8-4BDE-94AA-39EC00CD37AD}" sibTransId="{14C52E5E-FA36-4736-99AD-62B01FE539C4}"/>
    <dgm:cxn modelId="{A53DF9F5-FC7C-49DF-8033-A8E5E32EF1B9}" type="presOf" srcId="{E11D4813-3D74-4BA0-A776-7C1C8C82ED43}" destId="{9F4FACD4-8F4C-4528-8F0B-B15EC68D5696}" srcOrd="0" destOrd="0" presId="urn:microsoft.com/office/officeart/2005/8/layout/hierarchy3"/>
    <dgm:cxn modelId="{D627357B-478C-4D97-80E1-7A3E0791D724}" type="presParOf" srcId="{9F4FACD4-8F4C-4528-8F0B-B15EC68D5696}" destId="{B0374DFF-35F9-44C5-AAEC-73227FEFF0AD}" srcOrd="0" destOrd="0" presId="urn:microsoft.com/office/officeart/2005/8/layout/hierarchy3"/>
    <dgm:cxn modelId="{E7895C12-A16A-4504-9E8B-D7A6F16A727C}" type="presParOf" srcId="{B0374DFF-35F9-44C5-AAEC-73227FEFF0AD}" destId="{B4C5F881-A6E4-4543-98D1-C8C6C8077517}" srcOrd="0" destOrd="0" presId="urn:microsoft.com/office/officeart/2005/8/layout/hierarchy3"/>
    <dgm:cxn modelId="{B437B5E7-D275-404A-99FC-DFC45B99DB5D}" type="presParOf" srcId="{B4C5F881-A6E4-4543-98D1-C8C6C8077517}" destId="{F82FEB76-0AE2-43E5-9DA4-236097417A58}" srcOrd="0" destOrd="0" presId="urn:microsoft.com/office/officeart/2005/8/layout/hierarchy3"/>
    <dgm:cxn modelId="{38C3C530-BC87-4CFB-9C4A-E6937B5EC616}" type="presParOf" srcId="{B4C5F881-A6E4-4543-98D1-C8C6C8077517}" destId="{E6ABD84E-31EE-4D0D-B945-658772EB8D5C}" srcOrd="1" destOrd="0" presId="urn:microsoft.com/office/officeart/2005/8/layout/hierarchy3"/>
    <dgm:cxn modelId="{98088BBB-2FEB-4B8F-A29F-29DA0EC35779}" type="presParOf" srcId="{B0374DFF-35F9-44C5-AAEC-73227FEFF0AD}" destId="{DC1D7B6C-F62F-4031-AA8B-A9ED69A12AAD}" srcOrd="1" destOrd="0" presId="urn:microsoft.com/office/officeart/2005/8/layout/hierarchy3"/>
    <dgm:cxn modelId="{34D84C8C-4F80-4BC7-8D40-11112D8BC59C}" type="presParOf" srcId="{DC1D7B6C-F62F-4031-AA8B-A9ED69A12AAD}" destId="{8DBF9200-B3FA-4BFC-A1C7-45EACE4CACEE}" srcOrd="0" destOrd="0" presId="urn:microsoft.com/office/officeart/2005/8/layout/hierarchy3"/>
    <dgm:cxn modelId="{3B205DA8-AD9E-41EC-B2A6-FB41864D14C9}" type="presParOf" srcId="{DC1D7B6C-F62F-4031-AA8B-A9ED69A12AAD}" destId="{62E96378-96FF-4037-B74F-1916B4447E77}"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11D4813-3D74-4BA0-A776-7C1C8C82ED43}" type="doc">
      <dgm:prSet loTypeId="urn:microsoft.com/office/officeart/2005/8/layout/hierarchy3" loCatId="list" qsTypeId="urn:microsoft.com/office/officeart/2005/8/quickstyle/simple1" qsCatId="simple" csTypeId="urn:microsoft.com/office/officeart/2005/8/colors/colorful1" csCatId="colorful" phldr="1"/>
      <dgm:spPr/>
      <dgm:t>
        <a:bodyPr/>
        <a:lstStyle/>
        <a:p>
          <a:endParaRPr lang="en-GB"/>
        </a:p>
      </dgm:t>
    </dgm:pt>
    <dgm:pt modelId="{2BECD70E-E221-430E-91DD-E7657E55A2F3}">
      <dgm:prSet phldrT="[Text]" custT="1"/>
      <dgm:spPr/>
      <dgm:t>
        <a:bodyPr/>
        <a:lstStyle/>
        <a:p>
          <a:r>
            <a:rPr lang="en-GB" sz="1200" dirty="0">
              <a:solidFill>
                <a:schemeClr val="tx1"/>
              </a:solidFill>
              <a:latin typeface="Montserrat Medium" panose="00000600000000000000" pitchFamily="2" charset="0"/>
            </a:rPr>
            <a:t>Identify the Social Issues</a:t>
          </a:r>
        </a:p>
      </dgm:t>
    </dgm:pt>
    <dgm:pt modelId="{A63A72DB-72BD-4363-8FFF-18259DDF3B28}" type="parTrans" cxnId="{E9673592-1282-45D1-B050-97468F99DC58}">
      <dgm:prSet/>
      <dgm:spPr/>
      <dgm:t>
        <a:bodyPr/>
        <a:lstStyle/>
        <a:p>
          <a:endParaRPr lang="en-GB">
            <a:latin typeface="+mn-lt"/>
          </a:endParaRPr>
        </a:p>
      </dgm:t>
    </dgm:pt>
    <dgm:pt modelId="{B465DD1C-E451-438D-840F-3C1CDF63F6D1}" type="sibTrans" cxnId="{E9673592-1282-45D1-B050-97468F99DC58}">
      <dgm:prSet/>
      <dgm:spPr/>
      <dgm:t>
        <a:bodyPr/>
        <a:lstStyle/>
        <a:p>
          <a:endParaRPr lang="en-GB">
            <a:latin typeface="+mn-lt"/>
          </a:endParaRPr>
        </a:p>
      </dgm:t>
    </dgm:pt>
    <dgm:pt modelId="{B3DDD88D-FA9A-42E1-B0DE-35D9E4945C3C}">
      <dgm:prSet phldrT="[Text]" custT="1"/>
      <dgm:spPr/>
      <dgm:t>
        <a:bodyPr/>
        <a:lstStyle/>
        <a:p>
          <a:r>
            <a:rPr lang="en-GB" sz="1200" dirty="0">
              <a:latin typeface="Montserrat Medium" panose="00000600000000000000" pitchFamily="2" charset="0"/>
            </a:rPr>
            <a:t>Research and understand the specific social problem</a:t>
          </a:r>
        </a:p>
      </dgm:t>
    </dgm:pt>
    <dgm:pt modelId="{6A346CAA-E6B8-42E0-85C3-6D0C311F3012}" type="parTrans" cxnId="{8876A0AF-F59E-45A0-97E5-F1BE15188A7D}">
      <dgm:prSet/>
      <dgm:spPr/>
      <dgm:t>
        <a:bodyPr/>
        <a:lstStyle/>
        <a:p>
          <a:endParaRPr lang="en-GB" sz="1400">
            <a:latin typeface="+mn-lt"/>
          </a:endParaRPr>
        </a:p>
      </dgm:t>
    </dgm:pt>
    <dgm:pt modelId="{A35E8D28-9A7B-443E-B0AC-FCA7B7C26FC4}" type="sibTrans" cxnId="{8876A0AF-F59E-45A0-97E5-F1BE15188A7D}">
      <dgm:prSet/>
      <dgm:spPr/>
      <dgm:t>
        <a:bodyPr/>
        <a:lstStyle/>
        <a:p>
          <a:endParaRPr lang="en-GB">
            <a:latin typeface="+mn-lt"/>
          </a:endParaRPr>
        </a:p>
      </dgm:t>
    </dgm:pt>
    <dgm:pt modelId="{C1682903-AF75-453A-8156-D148F100D52C}">
      <dgm:prSet phldrT="[Text]" custT="1"/>
      <dgm:spPr/>
      <dgm:t>
        <a:bodyPr/>
        <a:lstStyle/>
        <a:p>
          <a:r>
            <a:rPr lang="en-GB" sz="1200" dirty="0">
              <a:latin typeface="Montserrat Medium" panose="00000600000000000000" pitchFamily="2" charset="0"/>
            </a:rPr>
            <a:t>Align it with the NGOs values and mission</a:t>
          </a:r>
        </a:p>
      </dgm:t>
    </dgm:pt>
    <dgm:pt modelId="{3B8BDF56-E861-4CFB-8D4D-2ED877E3EFF4}" type="parTrans" cxnId="{F65965F8-3189-4E35-A9E4-738A50789ECB}">
      <dgm:prSet/>
      <dgm:spPr/>
      <dgm:t>
        <a:bodyPr/>
        <a:lstStyle/>
        <a:p>
          <a:endParaRPr lang="en-GB" sz="1400">
            <a:latin typeface="+mn-lt"/>
          </a:endParaRPr>
        </a:p>
      </dgm:t>
    </dgm:pt>
    <dgm:pt modelId="{23A05247-ACB5-4437-9554-0BDA34B90A41}" type="sibTrans" cxnId="{F65965F8-3189-4E35-A9E4-738A50789ECB}">
      <dgm:prSet/>
      <dgm:spPr/>
      <dgm:t>
        <a:bodyPr/>
        <a:lstStyle/>
        <a:p>
          <a:endParaRPr lang="en-GB">
            <a:latin typeface="+mn-lt"/>
          </a:endParaRPr>
        </a:p>
      </dgm:t>
    </dgm:pt>
    <dgm:pt modelId="{8B4AE533-5B9B-4192-BE51-9E33FF142D1E}">
      <dgm:prSet phldrT="[Text]" custT="1"/>
      <dgm:spPr/>
      <dgm:t>
        <a:bodyPr/>
        <a:lstStyle/>
        <a:p>
          <a:r>
            <a:rPr lang="en-GB" sz="1200" dirty="0">
              <a:solidFill>
                <a:schemeClr val="tx1"/>
              </a:solidFill>
              <a:latin typeface="Montserrat Medium" panose="00000600000000000000" pitchFamily="2" charset="0"/>
            </a:rPr>
            <a:t>Define your mission and vision</a:t>
          </a:r>
        </a:p>
      </dgm:t>
    </dgm:pt>
    <dgm:pt modelId="{372FB3B2-22A7-4E81-BCB6-2674130AB725}" type="parTrans" cxnId="{B0E0B2EB-F368-4291-89A3-306156EEBFA3}">
      <dgm:prSet/>
      <dgm:spPr/>
      <dgm:t>
        <a:bodyPr/>
        <a:lstStyle/>
        <a:p>
          <a:endParaRPr lang="en-GB">
            <a:latin typeface="+mn-lt"/>
          </a:endParaRPr>
        </a:p>
      </dgm:t>
    </dgm:pt>
    <dgm:pt modelId="{74705E7E-A023-42F3-BC51-AB76CC792AB7}" type="sibTrans" cxnId="{B0E0B2EB-F368-4291-89A3-306156EEBFA3}">
      <dgm:prSet/>
      <dgm:spPr/>
      <dgm:t>
        <a:bodyPr/>
        <a:lstStyle/>
        <a:p>
          <a:endParaRPr lang="en-GB">
            <a:latin typeface="+mn-lt"/>
          </a:endParaRPr>
        </a:p>
      </dgm:t>
    </dgm:pt>
    <dgm:pt modelId="{1C8FF52D-A7FE-49FD-8197-56B994ED852F}">
      <dgm:prSet phldrT="[Text]" custT="1"/>
      <dgm:spPr/>
      <dgm:t>
        <a:bodyPr/>
        <a:lstStyle/>
        <a:p>
          <a:r>
            <a:rPr lang="en-GB" sz="1200" dirty="0">
              <a:latin typeface="Montserrat Medium" panose="00000600000000000000" pitchFamily="2" charset="0"/>
            </a:rPr>
            <a:t>Articulate the mission and vision</a:t>
          </a:r>
        </a:p>
      </dgm:t>
    </dgm:pt>
    <dgm:pt modelId="{DE4CBAD7-424F-470B-9233-7D1B301D1E9F}" type="parTrans" cxnId="{4A678878-4BD6-46E2-B5B2-EBC398AF542B}">
      <dgm:prSet/>
      <dgm:spPr/>
      <dgm:t>
        <a:bodyPr/>
        <a:lstStyle/>
        <a:p>
          <a:endParaRPr lang="en-GB" sz="1400">
            <a:latin typeface="+mn-lt"/>
          </a:endParaRPr>
        </a:p>
      </dgm:t>
    </dgm:pt>
    <dgm:pt modelId="{B213C0D9-02A5-449D-A7B5-529D79CE98E0}" type="sibTrans" cxnId="{4A678878-4BD6-46E2-B5B2-EBC398AF542B}">
      <dgm:prSet/>
      <dgm:spPr/>
      <dgm:t>
        <a:bodyPr/>
        <a:lstStyle/>
        <a:p>
          <a:endParaRPr lang="en-GB">
            <a:latin typeface="+mn-lt"/>
          </a:endParaRPr>
        </a:p>
      </dgm:t>
    </dgm:pt>
    <dgm:pt modelId="{EA42F5FA-DB01-4F11-8A28-B772901198BF}">
      <dgm:prSet custT="1"/>
      <dgm:spPr/>
      <dgm:t>
        <a:bodyPr/>
        <a:lstStyle/>
        <a:p>
          <a:r>
            <a:rPr lang="en-GB" sz="1200" dirty="0">
              <a:solidFill>
                <a:schemeClr val="tx1"/>
              </a:solidFill>
              <a:latin typeface="Montserrat Medium" panose="00000600000000000000" pitchFamily="2" charset="0"/>
            </a:rPr>
            <a:t>Right Legal Structure</a:t>
          </a:r>
        </a:p>
      </dgm:t>
    </dgm:pt>
    <dgm:pt modelId="{30A4ABD8-10ED-41A6-8433-4FB31458DD03}" type="parTrans" cxnId="{F6DFA173-0913-4449-9DC7-1D4C4B6967C0}">
      <dgm:prSet/>
      <dgm:spPr/>
      <dgm:t>
        <a:bodyPr/>
        <a:lstStyle/>
        <a:p>
          <a:endParaRPr lang="en-GB">
            <a:latin typeface="+mn-lt"/>
          </a:endParaRPr>
        </a:p>
      </dgm:t>
    </dgm:pt>
    <dgm:pt modelId="{D8DBA75D-F5BF-46F1-A7E3-06A8861F6AA5}" type="sibTrans" cxnId="{F6DFA173-0913-4449-9DC7-1D4C4B6967C0}">
      <dgm:prSet/>
      <dgm:spPr/>
      <dgm:t>
        <a:bodyPr/>
        <a:lstStyle/>
        <a:p>
          <a:endParaRPr lang="en-GB">
            <a:latin typeface="+mn-lt"/>
          </a:endParaRPr>
        </a:p>
      </dgm:t>
    </dgm:pt>
    <dgm:pt modelId="{20FB9FF6-694A-4E1C-9519-46134241B000}">
      <dgm:prSet custT="1"/>
      <dgm:spPr/>
      <dgm:t>
        <a:bodyPr/>
        <a:lstStyle/>
        <a:p>
          <a:r>
            <a:rPr lang="en-GB" sz="1200" dirty="0">
              <a:latin typeface="Montserrat Medium" panose="00000600000000000000" pitchFamily="2" charset="0"/>
            </a:rPr>
            <a:t>Options, non-profit, for profit or hybrid</a:t>
          </a:r>
        </a:p>
      </dgm:t>
    </dgm:pt>
    <dgm:pt modelId="{F2C718E0-AA0D-4667-BEB4-2091F3862833}" type="parTrans" cxnId="{F4970921-15FC-46C4-91DB-AB544F82CDCF}">
      <dgm:prSet/>
      <dgm:spPr/>
      <dgm:t>
        <a:bodyPr/>
        <a:lstStyle/>
        <a:p>
          <a:endParaRPr lang="en-GB" sz="1400">
            <a:latin typeface="+mn-lt"/>
          </a:endParaRPr>
        </a:p>
      </dgm:t>
    </dgm:pt>
    <dgm:pt modelId="{9AC127AB-A914-4480-B647-4C62DEB45657}" type="sibTrans" cxnId="{F4970921-15FC-46C4-91DB-AB544F82CDCF}">
      <dgm:prSet/>
      <dgm:spPr/>
      <dgm:t>
        <a:bodyPr/>
        <a:lstStyle/>
        <a:p>
          <a:endParaRPr lang="en-GB">
            <a:latin typeface="+mn-lt"/>
          </a:endParaRPr>
        </a:p>
      </dgm:t>
    </dgm:pt>
    <dgm:pt modelId="{92063044-4162-4BA9-850E-E681CBA8156E}">
      <dgm:prSet custT="1"/>
      <dgm:spPr/>
      <dgm:t>
        <a:bodyPr/>
        <a:lstStyle/>
        <a:p>
          <a:r>
            <a:rPr lang="en-GB" sz="1200" dirty="0">
              <a:latin typeface="Montserrat Medium" panose="00000600000000000000" pitchFamily="2" charset="0"/>
            </a:rPr>
            <a:t>Consider- Country legal and regulatory framework, Taxation</a:t>
          </a:r>
        </a:p>
      </dgm:t>
    </dgm:pt>
    <dgm:pt modelId="{6456FA8F-EAC2-408B-928C-01BB559FDA6E}" type="parTrans" cxnId="{F7F433E5-40A5-4029-B5D5-2EEAD2C71571}">
      <dgm:prSet/>
      <dgm:spPr/>
      <dgm:t>
        <a:bodyPr/>
        <a:lstStyle/>
        <a:p>
          <a:endParaRPr lang="en-GB" sz="1400">
            <a:latin typeface="+mn-lt"/>
          </a:endParaRPr>
        </a:p>
      </dgm:t>
    </dgm:pt>
    <dgm:pt modelId="{B16D6E91-3EC3-4CF0-94D5-A3DDADCB07C0}" type="sibTrans" cxnId="{F7F433E5-40A5-4029-B5D5-2EEAD2C71571}">
      <dgm:prSet/>
      <dgm:spPr/>
      <dgm:t>
        <a:bodyPr/>
        <a:lstStyle/>
        <a:p>
          <a:endParaRPr lang="en-GB">
            <a:latin typeface="+mn-lt"/>
          </a:endParaRPr>
        </a:p>
      </dgm:t>
    </dgm:pt>
    <dgm:pt modelId="{DE31B298-C3B6-44F4-98BD-065F76859152}">
      <dgm:prSet custT="1"/>
      <dgm:spPr/>
      <dgm:t>
        <a:bodyPr spcFirstLastPara="0" vert="horz" wrap="square" lIns="38100" tIns="25400" rIns="38100" bIns="25400" numCol="1" spcCol="1270" anchor="ctr" anchorCtr="0"/>
        <a:lstStyle/>
        <a:p>
          <a:pPr marL="0" lvl="0" indent="0" algn="ctr" defTabSz="8890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Business Model</a:t>
          </a:r>
        </a:p>
      </dgm:t>
    </dgm:pt>
    <dgm:pt modelId="{83152162-225F-47EB-B865-6E8F3A15499E}" type="parTrans" cxnId="{47CC9A9B-3CAA-4F0D-A060-834769DBF3AD}">
      <dgm:prSet/>
      <dgm:spPr/>
      <dgm:t>
        <a:bodyPr/>
        <a:lstStyle/>
        <a:p>
          <a:endParaRPr lang="en-GB">
            <a:latin typeface="+mn-lt"/>
          </a:endParaRPr>
        </a:p>
      </dgm:t>
    </dgm:pt>
    <dgm:pt modelId="{9B1C0123-C3BF-47C9-846F-DB7F3F63D5B7}" type="sibTrans" cxnId="{47CC9A9B-3CAA-4F0D-A060-834769DBF3AD}">
      <dgm:prSet/>
      <dgm:spPr/>
      <dgm:t>
        <a:bodyPr/>
        <a:lstStyle/>
        <a:p>
          <a:endParaRPr lang="en-GB">
            <a:latin typeface="+mn-lt"/>
          </a:endParaRPr>
        </a:p>
      </dgm:t>
    </dgm:pt>
    <dgm:pt modelId="{691300FD-0C42-4543-9CCB-C24AC3218EDA}">
      <dgm:prSet custT="1"/>
      <dgm:spPr/>
      <dgm:t>
        <a:bodyPr spcFirstLastPara="0" vert="horz" wrap="square" lIns="38100" tIns="25400" rIns="38100" bIns="25400" numCol="1" spcCol="1270" anchor="ctr" anchorCtr="0"/>
        <a:lstStyle/>
        <a:p>
          <a:pPr marL="0" lvl="0" indent="0" algn="ctr" defTabSz="889000">
            <a:lnSpc>
              <a:spcPct val="90000"/>
            </a:lnSpc>
            <a:spcBef>
              <a:spcPct val="0"/>
            </a:spcBef>
            <a:spcAft>
              <a:spcPct val="35000"/>
            </a:spcAft>
            <a:buNone/>
          </a:pPr>
          <a:r>
            <a:rPr lang="en-GB" sz="1200" kern="1200" dirty="0">
              <a:latin typeface="Montserrat Medium" panose="00000600000000000000" pitchFamily="2" charset="0"/>
              <a:ea typeface="+mn-ea"/>
              <a:cs typeface="+mn-cs"/>
            </a:rPr>
            <a:t>Think Business Model- Fee for Service, product sales etc</a:t>
          </a:r>
        </a:p>
      </dgm:t>
    </dgm:pt>
    <dgm:pt modelId="{2037FD43-ECC6-4198-9788-D1DA133B904F}" type="parTrans" cxnId="{4B1A43FE-6DC6-4E07-BDBD-9CCCBDF28DE0}">
      <dgm:prSet/>
      <dgm:spPr/>
      <dgm:t>
        <a:bodyPr/>
        <a:lstStyle/>
        <a:p>
          <a:endParaRPr lang="en-GB" sz="1400">
            <a:latin typeface="+mn-lt"/>
          </a:endParaRPr>
        </a:p>
      </dgm:t>
    </dgm:pt>
    <dgm:pt modelId="{B891C5A8-528C-431C-816D-808D78D30F04}" type="sibTrans" cxnId="{4B1A43FE-6DC6-4E07-BDBD-9CCCBDF28DE0}">
      <dgm:prSet/>
      <dgm:spPr/>
      <dgm:t>
        <a:bodyPr/>
        <a:lstStyle/>
        <a:p>
          <a:endParaRPr lang="en-GB">
            <a:latin typeface="+mn-lt"/>
          </a:endParaRPr>
        </a:p>
      </dgm:t>
    </dgm:pt>
    <dgm:pt modelId="{44C679B6-F5F2-422F-B5B2-FF35DE2F6CEC}">
      <dgm:prSet custT="1"/>
      <dgm:spPr/>
      <dgm:t>
        <a:bodyPr spcFirstLastPara="0" vert="horz" wrap="square" lIns="38100" tIns="25400" rIns="38100" bIns="25400" numCol="1" spcCol="1270" anchor="ctr" anchorCtr="0"/>
        <a:lstStyle/>
        <a:p>
          <a:pPr>
            <a:buNone/>
          </a:pPr>
          <a:r>
            <a:rPr lang="en-GB" sz="1200" dirty="0">
              <a:solidFill>
                <a:schemeClr val="tx1"/>
              </a:solidFill>
              <a:latin typeface="Montserrat Medium" panose="00000600000000000000" pitchFamily="2" charset="0"/>
              <a:ea typeface="+mn-ea"/>
              <a:cs typeface="+mn-cs"/>
            </a:rPr>
            <a:t>Strategic Plan</a:t>
          </a:r>
        </a:p>
      </dgm:t>
    </dgm:pt>
    <dgm:pt modelId="{378F396E-DEC5-4DD1-8446-0CDFD4FA15E5}" type="parTrans" cxnId="{8B775751-3D74-4DAB-BF7C-99B023509DDC}">
      <dgm:prSet/>
      <dgm:spPr/>
      <dgm:t>
        <a:bodyPr/>
        <a:lstStyle/>
        <a:p>
          <a:endParaRPr lang="en-GB"/>
        </a:p>
      </dgm:t>
    </dgm:pt>
    <dgm:pt modelId="{76FA835A-20D9-4199-9D0C-DDD821059FA6}" type="sibTrans" cxnId="{8B775751-3D74-4DAB-BF7C-99B023509DDC}">
      <dgm:prSet/>
      <dgm:spPr/>
      <dgm:t>
        <a:bodyPr/>
        <a:lstStyle/>
        <a:p>
          <a:endParaRPr lang="en-GB"/>
        </a:p>
      </dgm:t>
    </dgm:pt>
    <dgm:pt modelId="{063AD842-25C7-4910-B1EA-29E3F6B78FE4}">
      <dgm:prSet custT="1"/>
      <dgm:spPr/>
      <dgm:t>
        <a:bodyPr/>
        <a:lstStyle/>
        <a:p>
          <a:r>
            <a:rPr lang="en-GB" sz="1200" dirty="0">
              <a:latin typeface="Montserrat Medium" panose="00000600000000000000" pitchFamily="2" charset="0"/>
            </a:rPr>
            <a:t>Lay out the roadmap- Short, Medium and long term</a:t>
          </a:r>
        </a:p>
      </dgm:t>
    </dgm:pt>
    <dgm:pt modelId="{0D408821-44E8-4BDE-94AA-39EC00CD37AD}" type="parTrans" cxnId="{DD2A35EE-CFE0-45DD-B741-88E5AA413C56}">
      <dgm:prSet/>
      <dgm:spPr/>
      <dgm:t>
        <a:bodyPr/>
        <a:lstStyle/>
        <a:p>
          <a:endParaRPr lang="en-GB" sz="1400"/>
        </a:p>
      </dgm:t>
    </dgm:pt>
    <dgm:pt modelId="{14C52E5E-FA36-4736-99AD-62B01FE539C4}" type="sibTrans" cxnId="{DD2A35EE-CFE0-45DD-B741-88E5AA413C56}">
      <dgm:prSet/>
      <dgm:spPr/>
      <dgm:t>
        <a:bodyPr/>
        <a:lstStyle/>
        <a:p>
          <a:endParaRPr lang="en-GB"/>
        </a:p>
      </dgm:t>
    </dgm:pt>
    <dgm:pt modelId="{9F4FACD4-8F4C-4528-8F0B-B15EC68D5696}" type="pres">
      <dgm:prSet presAssocID="{E11D4813-3D74-4BA0-A776-7C1C8C82ED43}" presName="diagram" presStyleCnt="0">
        <dgm:presLayoutVars>
          <dgm:chPref val="1"/>
          <dgm:dir/>
          <dgm:animOne val="branch"/>
          <dgm:animLvl val="lvl"/>
          <dgm:resizeHandles/>
        </dgm:presLayoutVars>
      </dgm:prSet>
      <dgm:spPr/>
    </dgm:pt>
    <dgm:pt modelId="{15419EE2-8262-48BD-97C0-6BA8D19FEBF7}" type="pres">
      <dgm:prSet presAssocID="{2BECD70E-E221-430E-91DD-E7657E55A2F3}" presName="root" presStyleCnt="0"/>
      <dgm:spPr/>
    </dgm:pt>
    <dgm:pt modelId="{C1200269-8775-4FC3-8248-AE4F2D0F48A6}" type="pres">
      <dgm:prSet presAssocID="{2BECD70E-E221-430E-91DD-E7657E55A2F3}" presName="rootComposite" presStyleCnt="0"/>
      <dgm:spPr/>
    </dgm:pt>
    <dgm:pt modelId="{2BBE53D6-3626-41B3-9C68-0AFBC114183E}" type="pres">
      <dgm:prSet presAssocID="{2BECD70E-E221-430E-91DD-E7657E55A2F3}" presName="rootText" presStyleLbl="node1" presStyleIdx="0" presStyleCnt="5"/>
      <dgm:spPr/>
    </dgm:pt>
    <dgm:pt modelId="{DC2EAEF2-BD2B-408B-AA6E-5491AC7EDD76}" type="pres">
      <dgm:prSet presAssocID="{2BECD70E-E221-430E-91DD-E7657E55A2F3}" presName="rootConnector" presStyleLbl="node1" presStyleIdx="0" presStyleCnt="5"/>
      <dgm:spPr/>
    </dgm:pt>
    <dgm:pt modelId="{D27225B1-E8E0-4B10-961A-4FA1354E1BDD}" type="pres">
      <dgm:prSet presAssocID="{2BECD70E-E221-430E-91DD-E7657E55A2F3}" presName="childShape" presStyleCnt="0"/>
      <dgm:spPr/>
    </dgm:pt>
    <dgm:pt modelId="{155E49E5-5EC7-4055-862C-63A32690BE37}" type="pres">
      <dgm:prSet presAssocID="{6A346CAA-E6B8-42E0-85C3-6D0C311F3012}" presName="Name13" presStyleLbl="parChTrans1D2" presStyleIdx="0" presStyleCnt="7"/>
      <dgm:spPr/>
    </dgm:pt>
    <dgm:pt modelId="{82BD3D6D-21E2-4F49-833B-BF23EC11C916}" type="pres">
      <dgm:prSet presAssocID="{B3DDD88D-FA9A-42E1-B0DE-35D9E4945C3C}" presName="childText" presStyleLbl="bgAcc1" presStyleIdx="0" presStyleCnt="7" custScaleX="123255">
        <dgm:presLayoutVars>
          <dgm:bulletEnabled val="1"/>
        </dgm:presLayoutVars>
      </dgm:prSet>
      <dgm:spPr/>
    </dgm:pt>
    <dgm:pt modelId="{407B2E8C-BA06-4997-8BCE-53C08C8BE6E1}" type="pres">
      <dgm:prSet presAssocID="{3B8BDF56-E861-4CFB-8D4D-2ED877E3EFF4}" presName="Name13" presStyleLbl="parChTrans1D2" presStyleIdx="1" presStyleCnt="7"/>
      <dgm:spPr/>
    </dgm:pt>
    <dgm:pt modelId="{ECBCE51A-6976-484C-9969-5409BF233F74}" type="pres">
      <dgm:prSet presAssocID="{C1682903-AF75-453A-8156-D148F100D52C}" presName="childText" presStyleLbl="bgAcc1" presStyleIdx="1" presStyleCnt="7" custScaleX="123255">
        <dgm:presLayoutVars>
          <dgm:bulletEnabled val="1"/>
        </dgm:presLayoutVars>
      </dgm:prSet>
      <dgm:spPr/>
    </dgm:pt>
    <dgm:pt modelId="{E46285E0-BCCD-49FE-AB66-8C243E763764}" type="pres">
      <dgm:prSet presAssocID="{8B4AE533-5B9B-4192-BE51-9E33FF142D1E}" presName="root" presStyleCnt="0"/>
      <dgm:spPr/>
    </dgm:pt>
    <dgm:pt modelId="{6562E3E2-1238-4B7E-8BCB-A37CFAE24314}" type="pres">
      <dgm:prSet presAssocID="{8B4AE533-5B9B-4192-BE51-9E33FF142D1E}" presName="rootComposite" presStyleCnt="0"/>
      <dgm:spPr/>
    </dgm:pt>
    <dgm:pt modelId="{7797C9C9-882B-4A63-AA10-2A52814970E8}" type="pres">
      <dgm:prSet presAssocID="{8B4AE533-5B9B-4192-BE51-9E33FF142D1E}" presName="rootText" presStyleLbl="node1" presStyleIdx="1" presStyleCnt="5"/>
      <dgm:spPr/>
    </dgm:pt>
    <dgm:pt modelId="{D2B3D2FD-15DB-446A-AF51-87CC7C1CC324}" type="pres">
      <dgm:prSet presAssocID="{8B4AE533-5B9B-4192-BE51-9E33FF142D1E}" presName="rootConnector" presStyleLbl="node1" presStyleIdx="1" presStyleCnt="5"/>
      <dgm:spPr/>
    </dgm:pt>
    <dgm:pt modelId="{C7D452A9-2234-4953-9FAF-B91B7EB8BD7A}" type="pres">
      <dgm:prSet presAssocID="{8B4AE533-5B9B-4192-BE51-9E33FF142D1E}" presName="childShape" presStyleCnt="0"/>
      <dgm:spPr/>
    </dgm:pt>
    <dgm:pt modelId="{5DD99D5A-51BF-427F-8ACA-FB2EA114B653}" type="pres">
      <dgm:prSet presAssocID="{DE4CBAD7-424F-470B-9233-7D1B301D1E9F}" presName="Name13" presStyleLbl="parChTrans1D2" presStyleIdx="2" presStyleCnt="7"/>
      <dgm:spPr/>
    </dgm:pt>
    <dgm:pt modelId="{212FD04E-7A30-4752-BA4F-0542CF64648F}" type="pres">
      <dgm:prSet presAssocID="{1C8FF52D-A7FE-49FD-8197-56B994ED852F}" presName="childText" presStyleLbl="bgAcc1" presStyleIdx="2" presStyleCnt="7" custScaleX="123255">
        <dgm:presLayoutVars>
          <dgm:bulletEnabled val="1"/>
        </dgm:presLayoutVars>
      </dgm:prSet>
      <dgm:spPr/>
    </dgm:pt>
    <dgm:pt modelId="{A930B574-0BA3-4491-8E73-79CC849C6A7D}" type="pres">
      <dgm:prSet presAssocID="{EA42F5FA-DB01-4F11-8A28-B772901198BF}" presName="root" presStyleCnt="0"/>
      <dgm:spPr/>
    </dgm:pt>
    <dgm:pt modelId="{F9C70729-FDC2-4E26-95C7-EA85F7390E3F}" type="pres">
      <dgm:prSet presAssocID="{EA42F5FA-DB01-4F11-8A28-B772901198BF}" presName="rootComposite" presStyleCnt="0"/>
      <dgm:spPr/>
    </dgm:pt>
    <dgm:pt modelId="{D356EDB7-72A0-42C1-9A71-30DBF3A3F625}" type="pres">
      <dgm:prSet presAssocID="{EA42F5FA-DB01-4F11-8A28-B772901198BF}" presName="rootText" presStyleLbl="node1" presStyleIdx="2" presStyleCnt="5"/>
      <dgm:spPr/>
    </dgm:pt>
    <dgm:pt modelId="{387A1448-F0AA-4AAD-9A23-857F116BF22C}" type="pres">
      <dgm:prSet presAssocID="{EA42F5FA-DB01-4F11-8A28-B772901198BF}" presName="rootConnector" presStyleLbl="node1" presStyleIdx="2" presStyleCnt="5"/>
      <dgm:spPr/>
    </dgm:pt>
    <dgm:pt modelId="{BC1A493D-91AD-4806-BC87-4308696B6B8E}" type="pres">
      <dgm:prSet presAssocID="{EA42F5FA-DB01-4F11-8A28-B772901198BF}" presName="childShape" presStyleCnt="0"/>
      <dgm:spPr/>
    </dgm:pt>
    <dgm:pt modelId="{2F5CE24D-CE31-4480-AFE0-4071046CA7B1}" type="pres">
      <dgm:prSet presAssocID="{F2C718E0-AA0D-4667-BEB4-2091F3862833}" presName="Name13" presStyleLbl="parChTrans1D2" presStyleIdx="3" presStyleCnt="7"/>
      <dgm:spPr/>
    </dgm:pt>
    <dgm:pt modelId="{2E37CA32-FB65-4876-9995-38475D45500B}" type="pres">
      <dgm:prSet presAssocID="{20FB9FF6-694A-4E1C-9519-46134241B000}" presName="childText" presStyleLbl="bgAcc1" presStyleIdx="3" presStyleCnt="7" custScaleX="123255">
        <dgm:presLayoutVars>
          <dgm:bulletEnabled val="1"/>
        </dgm:presLayoutVars>
      </dgm:prSet>
      <dgm:spPr/>
    </dgm:pt>
    <dgm:pt modelId="{0E6FBFAB-F408-4005-95E9-62D7622F472A}" type="pres">
      <dgm:prSet presAssocID="{6456FA8F-EAC2-408B-928C-01BB559FDA6E}" presName="Name13" presStyleLbl="parChTrans1D2" presStyleIdx="4" presStyleCnt="7"/>
      <dgm:spPr/>
    </dgm:pt>
    <dgm:pt modelId="{596E86E2-7D5E-4B84-A5A6-2EC33D0595E4}" type="pres">
      <dgm:prSet presAssocID="{92063044-4162-4BA9-850E-E681CBA8156E}" presName="childText" presStyleLbl="bgAcc1" presStyleIdx="4" presStyleCnt="7" custScaleX="123255">
        <dgm:presLayoutVars>
          <dgm:bulletEnabled val="1"/>
        </dgm:presLayoutVars>
      </dgm:prSet>
      <dgm:spPr/>
    </dgm:pt>
    <dgm:pt modelId="{4B27D687-973E-4473-806D-5621BA9AE3BF}" type="pres">
      <dgm:prSet presAssocID="{DE31B298-C3B6-44F4-98BD-065F76859152}" presName="root" presStyleCnt="0"/>
      <dgm:spPr/>
    </dgm:pt>
    <dgm:pt modelId="{34B0C391-9DCF-403F-AC0D-C80C3524DAA5}" type="pres">
      <dgm:prSet presAssocID="{DE31B298-C3B6-44F4-98BD-065F76859152}" presName="rootComposite" presStyleCnt="0"/>
      <dgm:spPr/>
    </dgm:pt>
    <dgm:pt modelId="{9F2F7D0D-3867-41AC-BD07-836051F0BA2B}" type="pres">
      <dgm:prSet presAssocID="{DE31B298-C3B6-44F4-98BD-065F76859152}" presName="rootText" presStyleLbl="node1" presStyleIdx="3" presStyleCnt="5"/>
      <dgm:spPr>
        <a:xfrm>
          <a:off x="8647981" y="137656"/>
          <a:ext cx="2305593" cy="1152796"/>
        </a:xfrm>
        <a:prstGeom prst="roundRect">
          <a:avLst>
            <a:gd name="adj" fmla="val 10000"/>
          </a:avLst>
        </a:prstGeom>
      </dgm:spPr>
    </dgm:pt>
    <dgm:pt modelId="{FC9CD367-378B-4A6F-9C26-244DFF249679}" type="pres">
      <dgm:prSet presAssocID="{DE31B298-C3B6-44F4-98BD-065F76859152}" presName="rootConnector" presStyleLbl="node1" presStyleIdx="3" presStyleCnt="5"/>
      <dgm:spPr/>
    </dgm:pt>
    <dgm:pt modelId="{BB770389-6B26-493A-820A-9BA2F5697C4A}" type="pres">
      <dgm:prSet presAssocID="{DE31B298-C3B6-44F4-98BD-065F76859152}" presName="childShape" presStyleCnt="0"/>
      <dgm:spPr/>
    </dgm:pt>
    <dgm:pt modelId="{6E355F3C-70AE-4B02-B27A-27122A3F041C}" type="pres">
      <dgm:prSet presAssocID="{2037FD43-ECC6-4198-9788-D1DA133B904F}" presName="Name13" presStyleLbl="parChTrans1D2" presStyleIdx="5" presStyleCnt="7"/>
      <dgm:spPr/>
    </dgm:pt>
    <dgm:pt modelId="{95798843-3A1A-4E73-8005-4A0A12E952F2}" type="pres">
      <dgm:prSet presAssocID="{691300FD-0C42-4543-9CCB-C24AC3218EDA}" presName="childText" presStyleLbl="bgAcc1" presStyleIdx="5" presStyleCnt="7" custScaleX="123255">
        <dgm:presLayoutVars>
          <dgm:bulletEnabled val="1"/>
        </dgm:presLayoutVars>
      </dgm:prSet>
      <dgm:spPr>
        <a:xfrm>
          <a:off x="9109100" y="1578652"/>
          <a:ext cx="1844474" cy="1152796"/>
        </a:xfrm>
        <a:prstGeom prst="roundRect">
          <a:avLst>
            <a:gd name="adj" fmla="val 10000"/>
          </a:avLst>
        </a:prstGeom>
      </dgm:spPr>
    </dgm:pt>
    <dgm:pt modelId="{B0374DFF-35F9-44C5-AAEC-73227FEFF0AD}" type="pres">
      <dgm:prSet presAssocID="{44C679B6-F5F2-422F-B5B2-FF35DE2F6CEC}" presName="root" presStyleCnt="0"/>
      <dgm:spPr/>
    </dgm:pt>
    <dgm:pt modelId="{B4C5F881-A6E4-4543-98D1-C8C6C8077517}" type="pres">
      <dgm:prSet presAssocID="{44C679B6-F5F2-422F-B5B2-FF35DE2F6CEC}" presName="rootComposite" presStyleCnt="0"/>
      <dgm:spPr/>
    </dgm:pt>
    <dgm:pt modelId="{F82FEB76-0AE2-43E5-9DA4-236097417A58}" type="pres">
      <dgm:prSet presAssocID="{44C679B6-F5F2-422F-B5B2-FF35DE2F6CEC}" presName="rootText" presStyleLbl="node1" presStyleIdx="4" presStyleCnt="5"/>
      <dgm:spPr>
        <a:prstGeom prst="roundRect">
          <a:avLst>
            <a:gd name="adj" fmla="val 10000"/>
          </a:avLst>
        </a:prstGeom>
      </dgm:spPr>
    </dgm:pt>
    <dgm:pt modelId="{E6ABD84E-31EE-4D0D-B945-658772EB8D5C}" type="pres">
      <dgm:prSet presAssocID="{44C679B6-F5F2-422F-B5B2-FF35DE2F6CEC}" presName="rootConnector" presStyleLbl="node1" presStyleIdx="4" presStyleCnt="5"/>
      <dgm:spPr/>
    </dgm:pt>
    <dgm:pt modelId="{DC1D7B6C-F62F-4031-AA8B-A9ED69A12AAD}" type="pres">
      <dgm:prSet presAssocID="{44C679B6-F5F2-422F-B5B2-FF35DE2F6CEC}" presName="childShape" presStyleCnt="0"/>
      <dgm:spPr/>
    </dgm:pt>
    <dgm:pt modelId="{8DBF9200-B3FA-4BFC-A1C7-45EACE4CACEE}" type="pres">
      <dgm:prSet presAssocID="{0D408821-44E8-4BDE-94AA-39EC00CD37AD}" presName="Name13" presStyleLbl="parChTrans1D2" presStyleIdx="6" presStyleCnt="7"/>
      <dgm:spPr/>
    </dgm:pt>
    <dgm:pt modelId="{62E96378-96FF-4037-B74F-1916B4447E77}" type="pres">
      <dgm:prSet presAssocID="{063AD842-25C7-4910-B1EA-29E3F6B78FE4}" presName="childText" presStyleLbl="bgAcc1" presStyleIdx="6" presStyleCnt="7" custScaleX="123255">
        <dgm:presLayoutVars>
          <dgm:bulletEnabled val="1"/>
        </dgm:presLayoutVars>
      </dgm:prSet>
      <dgm:spPr/>
    </dgm:pt>
  </dgm:ptLst>
  <dgm:cxnLst>
    <dgm:cxn modelId="{5EF3F501-FDFE-4E71-8855-B7AEF760F0AB}" type="presOf" srcId="{44C679B6-F5F2-422F-B5B2-FF35DE2F6CEC}" destId="{F82FEB76-0AE2-43E5-9DA4-236097417A58}" srcOrd="0" destOrd="0" presId="urn:microsoft.com/office/officeart/2005/8/layout/hierarchy3"/>
    <dgm:cxn modelId="{21252D09-AC10-46D6-95A8-582BB6217A35}" type="presOf" srcId="{92063044-4162-4BA9-850E-E681CBA8156E}" destId="{596E86E2-7D5E-4B84-A5A6-2EC33D0595E4}" srcOrd="0" destOrd="0" presId="urn:microsoft.com/office/officeart/2005/8/layout/hierarchy3"/>
    <dgm:cxn modelId="{A93ACD12-C237-4158-BE19-C7E7DA50AFC4}" type="presOf" srcId="{6A346CAA-E6B8-42E0-85C3-6D0C311F3012}" destId="{155E49E5-5EC7-4055-862C-63A32690BE37}" srcOrd="0" destOrd="0" presId="urn:microsoft.com/office/officeart/2005/8/layout/hierarchy3"/>
    <dgm:cxn modelId="{F4970921-15FC-46C4-91DB-AB544F82CDCF}" srcId="{EA42F5FA-DB01-4F11-8A28-B772901198BF}" destId="{20FB9FF6-694A-4E1C-9519-46134241B000}" srcOrd="0" destOrd="0" parTransId="{F2C718E0-AA0D-4667-BEB4-2091F3862833}" sibTransId="{9AC127AB-A914-4480-B647-4C62DEB45657}"/>
    <dgm:cxn modelId="{46201E2C-7AB9-43CB-AFC2-AAD8107740DD}" type="presOf" srcId="{2BECD70E-E221-430E-91DD-E7657E55A2F3}" destId="{DC2EAEF2-BD2B-408B-AA6E-5491AC7EDD76}" srcOrd="1" destOrd="0" presId="urn:microsoft.com/office/officeart/2005/8/layout/hierarchy3"/>
    <dgm:cxn modelId="{FA57575B-366C-445B-8211-836C15ADD4E5}" type="presOf" srcId="{EA42F5FA-DB01-4F11-8A28-B772901198BF}" destId="{387A1448-F0AA-4AAD-9A23-857F116BF22C}" srcOrd="1" destOrd="0" presId="urn:microsoft.com/office/officeart/2005/8/layout/hierarchy3"/>
    <dgm:cxn modelId="{8C03B743-5931-4377-8DD2-2500A795F975}" type="presOf" srcId="{DE31B298-C3B6-44F4-98BD-065F76859152}" destId="{FC9CD367-378B-4A6F-9C26-244DFF249679}" srcOrd="1" destOrd="0" presId="urn:microsoft.com/office/officeart/2005/8/layout/hierarchy3"/>
    <dgm:cxn modelId="{10AF1A66-8387-47CD-A7D4-AB4AE62019CF}" type="presOf" srcId="{3B8BDF56-E861-4CFB-8D4D-2ED877E3EFF4}" destId="{407B2E8C-BA06-4997-8BCE-53C08C8BE6E1}" srcOrd="0" destOrd="0" presId="urn:microsoft.com/office/officeart/2005/8/layout/hierarchy3"/>
    <dgm:cxn modelId="{8B775751-3D74-4DAB-BF7C-99B023509DDC}" srcId="{E11D4813-3D74-4BA0-A776-7C1C8C82ED43}" destId="{44C679B6-F5F2-422F-B5B2-FF35DE2F6CEC}" srcOrd="4" destOrd="0" parTransId="{378F396E-DEC5-4DD1-8446-0CDFD4FA15E5}" sibTransId="{76FA835A-20D9-4199-9D0C-DDD821059FA6}"/>
    <dgm:cxn modelId="{F6DFA173-0913-4449-9DC7-1D4C4B6967C0}" srcId="{E11D4813-3D74-4BA0-A776-7C1C8C82ED43}" destId="{EA42F5FA-DB01-4F11-8A28-B772901198BF}" srcOrd="2" destOrd="0" parTransId="{30A4ABD8-10ED-41A6-8433-4FB31458DD03}" sibTransId="{D8DBA75D-F5BF-46F1-A7E3-06A8861F6AA5}"/>
    <dgm:cxn modelId="{4A678878-4BD6-46E2-B5B2-EBC398AF542B}" srcId="{8B4AE533-5B9B-4192-BE51-9E33FF142D1E}" destId="{1C8FF52D-A7FE-49FD-8197-56B994ED852F}" srcOrd="0" destOrd="0" parTransId="{DE4CBAD7-424F-470B-9233-7D1B301D1E9F}" sibTransId="{B213C0D9-02A5-449D-A7B5-529D79CE98E0}"/>
    <dgm:cxn modelId="{FCFD6459-254E-4810-8F6A-E11C6B655558}" type="presOf" srcId="{691300FD-0C42-4543-9CCB-C24AC3218EDA}" destId="{95798843-3A1A-4E73-8005-4A0A12E952F2}" srcOrd="0" destOrd="0" presId="urn:microsoft.com/office/officeart/2005/8/layout/hierarchy3"/>
    <dgm:cxn modelId="{1832A259-CC94-4531-81DD-B6D3339CE74E}" type="presOf" srcId="{DE31B298-C3B6-44F4-98BD-065F76859152}" destId="{9F2F7D0D-3867-41AC-BD07-836051F0BA2B}" srcOrd="0" destOrd="0" presId="urn:microsoft.com/office/officeart/2005/8/layout/hierarchy3"/>
    <dgm:cxn modelId="{11E2577B-651F-46F5-831D-8282A3DDD43B}" type="presOf" srcId="{20FB9FF6-694A-4E1C-9519-46134241B000}" destId="{2E37CA32-FB65-4876-9995-38475D45500B}" srcOrd="0" destOrd="0" presId="urn:microsoft.com/office/officeart/2005/8/layout/hierarchy3"/>
    <dgm:cxn modelId="{4B4C598C-A1DB-4796-A454-A481E7A59085}" type="presOf" srcId="{C1682903-AF75-453A-8156-D148F100D52C}" destId="{ECBCE51A-6976-484C-9969-5409BF233F74}" srcOrd="0" destOrd="0" presId="urn:microsoft.com/office/officeart/2005/8/layout/hierarchy3"/>
    <dgm:cxn modelId="{6AF92C91-671C-47A3-B37B-C286A0AEEDA6}" type="presOf" srcId="{B3DDD88D-FA9A-42E1-B0DE-35D9E4945C3C}" destId="{82BD3D6D-21E2-4F49-833B-BF23EC11C916}" srcOrd="0" destOrd="0" presId="urn:microsoft.com/office/officeart/2005/8/layout/hierarchy3"/>
    <dgm:cxn modelId="{E9673592-1282-45D1-B050-97468F99DC58}" srcId="{E11D4813-3D74-4BA0-A776-7C1C8C82ED43}" destId="{2BECD70E-E221-430E-91DD-E7657E55A2F3}" srcOrd="0" destOrd="0" parTransId="{A63A72DB-72BD-4363-8FFF-18259DDF3B28}" sibTransId="{B465DD1C-E451-438D-840F-3C1CDF63F6D1}"/>
    <dgm:cxn modelId="{B383469B-A8DB-4EA1-9A27-B8CD7C376A7D}" type="presOf" srcId="{2BECD70E-E221-430E-91DD-E7657E55A2F3}" destId="{2BBE53D6-3626-41B3-9C68-0AFBC114183E}" srcOrd="0" destOrd="0" presId="urn:microsoft.com/office/officeart/2005/8/layout/hierarchy3"/>
    <dgm:cxn modelId="{47CC9A9B-3CAA-4F0D-A060-834769DBF3AD}" srcId="{E11D4813-3D74-4BA0-A776-7C1C8C82ED43}" destId="{DE31B298-C3B6-44F4-98BD-065F76859152}" srcOrd="3" destOrd="0" parTransId="{83152162-225F-47EB-B865-6E8F3A15499E}" sibTransId="{9B1C0123-C3BF-47C9-846F-DB7F3F63D5B7}"/>
    <dgm:cxn modelId="{7DF453A1-72DC-4C2D-A825-92D602754B53}" type="presOf" srcId="{1C8FF52D-A7FE-49FD-8197-56B994ED852F}" destId="{212FD04E-7A30-4752-BA4F-0542CF64648F}" srcOrd="0" destOrd="0" presId="urn:microsoft.com/office/officeart/2005/8/layout/hierarchy3"/>
    <dgm:cxn modelId="{8876A0AF-F59E-45A0-97E5-F1BE15188A7D}" srcId="{2BECD70E-E221-430E-91DD-E7657E55A2F3}" destId="{B3DDD88D-FA9A-42E1-B0DE-35D9E4945C3C}" srcOrd="0" destOrd="0" parTransId="{6A346CAA-E6B8-42E0-85C3-6D0C311F3012}" sibTransId="{A35E8D28-9A7B-443E-B0AC-FCA7B7C26FC4}"/>
    <dgm:cxn modelId="{4031CAB1-5D36-4535-BAAF-E1854A4FA8CC}" type="presOf" srcId="{DE4CBAD7-424F-470B-9233-7D1B301D1E9F}" destId="{5DD99D5A-51BF-427F-8ACA-FB2EA114B653}" srcOrd="0" destOrd="0" presId="urn:microsoft.com/office/officeart/2005/8/layout/hierarchy3"/>
    <dgm:cxn modelId="{52ECB2B3-3E23-41C8-A734-D80C9D2261E5}" type="presOf" srcId="{8B4AE533-5B9B-4192-BE51-9E33FF142D1E}" destId="{D2B3D2FD-15DB-446A-AF51-87CC7C1CC324}" srcOrd="1" destOrd="0" presId="urn:microsoft.com/office/officeart/2005/8/layout/hierarchy3"/>
    <dgm:cxn modelId="{95B782C4-E0EB-4AAE-828A-17ED0ADE6E7B}" type="presOf" srcId="{44C679B6-F5F2-422F-B5B2-FF35DE2F6CEC}" destId="{E6ABD84E-31EE-4D0D-B945-658772EB8D5C}" srcOrd="1" destOrd="0" presId="urn:microsoft.com/office/officeart/2005/8/layout/hierarchy3"/>
    <dgm:cxn modelId="{581FF5CE-12C5-4254-88DE-6D39C2E4C150}" type="presOf" srcId="{F2C718E0-AA0D-4667-BEB4-2091F3862833}" destId="{2F5CE24D-CE31-4480-AFE0-4071046CA7B1}" srcOrd="0" destOrd="0" presId="urn:microsoft.com/office/officeart/2005/8/layout/hierarchy3"/>
    <dgm:cxn modelId="{38D530CF-C7C0-4385-8011-6E8114972F27}" type="presOf" srcId="{0D408821-44E8-4BDE-94AA-39EC00CD37AD}" destId="{8DBF9200-B3FA-4BFC-A1C7-45EACE4CACEE}" srcOrd="0" destOrd="0" presId="urn:microsoft.com/office/officeart/2005/8/layout/hierarchy3"/>
    <dgm:cxn modelId="{DB993AD3-DF3A-4F18-8F51-191AC0B585C8}" type="presOf" srcId="{EA42F5FA-DB01-4F11-8A28-B772901198BF}" destId="{D356EDB7-72A0-42C1-9A71-30DBF3A3F625}" srcOrd="0" destOrd="0" presId="urn:microsoft.com/office/officeart/2005/8/layout/hierarchy3"/>
    <dgm:cxn modelId="{30CFD5DC-47FD-40E9-8CE4-45217E4F1F36}" type="presOf" srcId="{063AD842-25C7-4910-B1EA-29E3F6B78FE4}" destId="{62E96378-96FF-4037-B74F-1916B4447E77}" srcOrd="0" destOrd="0" presId="urn:microsoft.com/office/officeart/2005/8/layout/hierarchy3"/>
    <dgm:cxn modelId="{EA7B62E0-64E7-4524-B5CD-A994261588AE}" type="presOf" srcId="{6456FA8F-EAC2-408B-928C-01BB559FDA6E}" destId="{0E6FBFAB-F408-4005-95E9-62D7622F472A}" srcOrd="0" destOrd="0" presId="urn:microsoft.com/office/officeart/2005/8/layout/hierarchy3"/>
    <dgm:cxn modelId="{F7F433E5-40A5-4029-B5D5-2EEAD2C71571}" srcId="{EA42F5FA-DB01-4F11-8A28-B772901198BF}" destId="{92063044-4162-4BA9-850E-E681CBA8156E}" srcOrd="1" destOrd="0" parTransId="{6456FA8F-EAC2-408B-928C-01BB559FDA6E}" sibTransId="{B16D6E91-3EC3-4CF0-94D5-A3DDADCB07C0}"/>
    <dgm:cxn modelId="{6C63E9E7-24EC-429C-B1DE-E8C90CEFFC05}" type="presOf" srcId="{8B4AE533-5B9B-4192-BE51-9E33FF142D1E}" destId="{7797C9C9-882B-4A63-AA10-2A52814970E8}" srcOrd="0" destOrd="0" presId="urn:microsoft.com/office/officeart/2005/8/layout/hierarchy3"/>
    <dgm:cxn modelId="{2E0F79E9-F9A4-4373-A91E-C48E98AC773B}" type="presOf" srcId="{2037FD43-ECC6-4198-9788-D1DA133B904F}" destId="{6E355F3C-70AE-4B02-B27A-27122A3F041C}" srcOrd="0" destOrd="0" presId="urn:microsoft.com/office/officeart/2005/8/layout/hierarchy3"/>
    <dgm:cxn modelId="{B0E0B2EB-F368-4291-89A3-306156EEBFA3}" srcId="{E11D4813-3D74-4BA0-A776-7C1C8C82ED43}" destId="{8B4AE533-5B9B-4192-BE51-9E33FF142D1E}" srcOrd="1" destOrd="0" parTransId="{372FB3B2-22A7-4E81-BCB6-2674130AB725}" sibTransId="{74705E7E-A023-42F3-BC51-AB76CC792AB7}"/>
    <dgm:cxn modelId="{DD2A35EE-CFE0-45DD-B741-88E5AA413C56}" srcId="{44C679B6-F5F2-422F-B5B2-FF35DE2F6CEC}" destId="{063AD842-25C7-4910-B1EA-29E3F6B78FE4}" srcOrd="0" destOrd="0" parTransId="{0D408821-44E8-4BDE-94AA-39EC00CD37AD}" sibTransId="{14C52E5E-FA36-4736-99AD-62B01FE539C4}"/>
    <dgm:cxn modelId="{A53DF9F5-FC7C-49DF-8033-A8E5E32EF1B9}" type="presOf" srcId="{E11D4813-3D74-4BA0-A776-7C1C8C82ED43}" destId="{9F4FACD4-8F4C-4528-8F0B-B15EC68D5696}" srcOrd="0" destOrd="0" presId="urn:microsoft.com/office/officeart/2005/8/layout/hierarchy3"/>
    <dgm:cxn modelId="{F65965F8-3189-4E35-A9E4-738A50789ECB}" srcId="{2BECD70E-E221-430E-91DD-E7657E55A2F3}" destId="{C1682903-AF75-453A-8156-D148F100D52C}" srcOrd="1" destOrd="0" parTransId="{3B8BDF56-E861-4CFB-8D4D-2ED877E3EFF4}" sibTransId="{23A05247-ACB5-4437-9554-0BDA34B90A41}"/>
    <dgm:cxn modelId="{4B1A43FE-6DC6-4E07-BDBD-9CCCBDF28DE0}" srcId="{DE31B298-C3B6-44F4-98BD-065F76859152}" destId="{691300FD-0C42-4543-9CCB-C24AC3218EDA}" srcOrd="0" destOrd="0" parTransId="{2037FD43-ECC6-4198-9788-D1DA133B904F}" sibTransId="{B891C5A8-528C-431C-816D-808D78D30F04}"/>
    <dgm:cxn modelId="{BB2B4FC9-1491-4BAD-AF6A-FA1BD0407964}" type="presParOf" srcId="{9F4FACD4-8F4C-4528-8F0B-B15EC68D5696}" destId="{15419EE2-8262-48BD-97C0-6BA8D19FEBF7}" srcOrd="0" destOrd="0" presId="urn:microsoft.com/office/officeart/2005/8/layout/hierarchy3"/>
    <dgm:cxn modelId="{F6B83398-8C01-412A-80DE-A9A6F2B50B37}" type="presParOf" srcId="{15419EE2-8262-48BD-97C0-6BA8D19FEBF7}" destId="{C1200269-8775-4FC3-8248-AE4F2D0F48A6}" srcOrd="0" destOrd="0" presId="urn:microsoft.com/office/officeart/2005/8/layout/hierarchy3"/>
    <dgm:cxn modelId="{10CA0411-A9C7-4344-A02E-7B94BB1FD123}" type="presParOf" srcId="{C1200269-8775-4FC3-8248-AE4F2D0F48A6}" destId="{2BBE53D6-3626-41B3-9C68-0AFBC114183E}" srcOrd="0" destOrd="0" presId="urn:microsoft.com/office/officeart/2005/8/layout/hierarchy3"/>
    <dgm:cxn modelId="{4900A038-E3CC-481C-9151-738E1B893EAA}" type="presParOf" srcId="{C1200269-8775-4FC3-8248-AE4F2D0F48A6}" destId="{DC2EAEF2-BD2B-408B-AA6E-5491AC7EDD76}" srcOrd="1" destOrd="0" presId="urn:microsoft.com/office/officeart/2005/8/layout/hierarchy3"/>
    <dgm:cxn modelId="{E2EF5AB5-DBC7-4054-A7D9-8CF6AE7512BC}" type="presParOf" srcId="{15419EE2-8262-48BD-97C0-6BA8D19FEBF7}" destId="{D27225B1-E8E0-4B10-961A-4FA1354E1BDD}" srcOrd="1" destOrd="0" presId="urn:microsoft.com/office/officeart/2005/8/layout/hierarchy3"/>
    <dgm:cxn modelId="{60DAA591-F3C3-4EC8-ABE8-74606FF72173}" type="presParOf" srcId="{D27225B1-E8E0-4B10-961A-4FA1354E1BDD}" destId="{155E49E5-5EC7-4055-862C-63A32690BE37}" srcOrd="0" destOrd="0" presId="urn:microsoft.com/office/officeart/2005/8/layout/hierarchy3"/>
    <dgm:cxn modelId="{04D0485F-ED82-419E-8740-CD002BB35B4C}" type="presParOf" srcId="{D27225B1-E8E0-4B10-961A-4FA1354E1BDD}" destId="{82BD3D6D-21E2-4F49-833B-BF23EC11C916}" srcOrd="1" destOrd="0" presId="urn:microsoft.com/office/officeart/2005/8/layout/hierarchy3"/>
    <dgm:cxn modelId="{704424BF-7E72-40D7-BCE1-D9B2EA8D2A6F}" type="presParOf" srcId="{D27225B1-E8E0-4B10-961A-4FA1354E1BDD}" destId="{407B2E8C-BA06-4997-8BCE-53C08C8BE6E1}" srcOrd="2" destOrd="0" presId="urn:microsoft.com/office/officeart/2005/8/layout/hierarchy3"/>
    <dgm:cxn modelId="{BE0BB162-D046-4EB7-95CC-CDD8F9E2A66D}" type="presParOf" srcId="{D27225B1-E8E0-4B10-961A-4FA1354E1BDD}" destId="{ECBCE51A-6976-484C-9969-5409BF233F74}" srcOrd="3" destOrd="0" presId="urn:microsoft.com/office/officeart/2005/8/layout/hierarchy3"/>
    <dgm:cxn modelId="{BA5A767B-4F30-4376-911B-032D0C6641DB}" type="presParOf" srcId="{9F4FACD4-8F4C-4528-8F0B-B15EC68D5696}" destId="{E46285E0-BCCD-49FE-AB66-8C243E763764}" srcOrd="1" destOrd="0" presId="urn:microsoft.com/office/officeart/2005/8/layout/hierarchy3"/>
    <dgm:cxn modelId="{75AC1774-C2E2-4801-A40C-058351B4F76A}" type="presParOf" srcId="{E46285E0-BCCD-49FE-AB66-8C243E763764}" destId="{6562E3E2-1238-4B7E-8BCB-A37CFAE24314}" srcOrd="0" destOrd="0" presId="urn:microsoft.com/office/officeart/2005/8/layout/hierarchy3"/>
    <dgm:cxn modelId="{7C4FBA1C-E875-4E02-9D66-82160BDCB762}" type="presParOf" srcId="{6562E3E2-1238-4B7E-8BCB-A37CFAE24314}" destId="{7797C9C9-882B-4A63-AA10-2A52814970E8}" srcOrd="0" destOrd="0" presId="urn:microsoft.com/office/officeart/2005/8/layout/hierarchy3"/>
    <dgm:cxn modelId="{A874C09F-FF0F-4CBF-98DA-10DD10BF531C}" type="presParOf" srcId="{6562E3E2-1238-4B7E-8BCB-A37CFAE24314}" destId="{D2B3D2FD-15DB-446A-AF51-87CC7C1CC324}" srcOrd="1" destOrd="0" presId="urn:microsoft.com/office/officeart/2005/8/layout/hierarchy3"/>
    <dgm:cxn modelId="{5F560D95-C10F-407C-BC1E-937E94474CAF}" type="presParOf" srcId="{E46285E0-BCCD-49FE-AB66-8C243E763764}" destId="{C7D452A9-2234-4953-9FAF-B91B7EB8BD7A}" srcOrd="1" destOrd="0" presId="urn:microsoft.com/office/officeart/2005/8/layout/hierarchy3"/>
    <dgm:cxn modelId="{217D34CF-BC60-44B4-9C20-374876D469B0}" type="presParOf" srcId="{C7D452A9-2234-4953-9FAF-B91B7EB8BD7A}" destId="{5DD99D5A-51BF-427F-8ACA-FB2EA114B653}" srcOrd="0" destOrd="0" presId="urn:microsoft.com/office/officeart/2005/8/layout/hierarchy3"/>
    <dgm:cxn modelId="{01CB599E-2512-489E-B83B-B0B4936D8675}" type="presParOf" srcId="{C7D452A9-2234-4953-9FAF-B91B7EB8BD7A}" destId="{212FD04E-7A30-4752-BA4F-0542CF64648F}" srcOrd="1" destOrd="0" presId="urn:microsoft.com/office/officeart/2005/8/layout/hierarchy3"/>
    <dgm:cxn modelId="{CF884A81-EC6D-4C80-B760-83384FDE33C8}" type="presParOf" srcId="{9F4FACD4-8F4C-4528-8F0B-B15EC68D5696}" destId="{A930B574-0BA3-4491-8E73-79CC849C6A7D}" srcOrd="2" destOrd="0" presId="urn:microsoft.com/office/officeart/2005/8/layout/hierarchy3"/>
    <dgm:cxn modelId="{AEDAB447-B958-4A61-984A-A901627FADA3}" type="presParOf" srcId="{A930B574-0BA3-4491-8E73-79CC849C6A7D}" destId="{F9C70729-FDC2-4E26-95C7-EA85F7390E3F}" srcOrd="0" destOrd="0" presId="urn:microsoft.com/office/officeart/2005/8/layout/hierarchy3"/>
    <dgm:cxn modelId="{9A3BD3F8-F062-49B3-8887-2A70FC9F4694}" type="presParOf" srcId="{F9C70729-FDC2-4E26-95C7-EA85F7390E3F}" destId="{D356EDB7-72A0-42C1-9A71-30DBF3A3F625}" srcOrd="0" destOrd="0" presId="urn:microsoft.com/office/officeart/2005/8/layout/hierarchy3"/>
    <dgm:cxn modelId="{0AAA180D-D4FE-4969-A382-07F4849B7D22}" type="presParOf" srcId="{F9C70729-FDC2-4E26-95C7-EA85F7390E3F}" destId="{387A1448-F0AA-4AAD-9A23-857F116BF22C}" srcOrd="1" destOrd="0" presId="urn:microsoft.com/office/officeart/2005/8/layout/hierarchy3"/>
    <dgm:cxn modelId="{E5DAA11D-4EE6-498B-AB27-2E60949A8534}" type="presParOf" srcId="{A930B574-0BA3-4491-8E73-79CC849C6A7D}" destId="{BC1A493D-91AD-4806-BC87-4308696B6B8E}" srcOrd="1" destOrd="0" presId="urn:microsoft.com/office/officeart/2005/8/layout/hierarchy3"/>
    <dgm:cxn modelId="{98E24FC1-17B3-48A1-97CE-B27D45D615BC}" type="presParOf" srcId="{BC1A493D-91AD-4806-BC87-4308696B6B8E}" destId="{2F5CE24D-CE31-4480-AFE0-4071046CA7B1}" srcOrd="0" destOrd="0" presId="urn:microsoft.com/office/officeart/2005/8/layout/hierarchy3"/>
    <dgm:cxn modelId="{11747970-02FA-4949-8F6A-08FDF05DF534}" type="presParOf" srcId="{BC1A493D-91AD-4806-BC87-4308696B6B8E}" destId="{2E37CA32-FB65-4876-9995-38475D45500B}" srcOrd="1" destOrd="0" presId="urn:microsoft.com/office/officeart/2005/8/layout/hierarchy3"/>
    <dgm:cxn modelId="{0B9591F2-24EC-402E-AC89-8B58FE8C8AB1}" type="presParOf" srcId="{BC1A493D-91AD-4806-BC87-4308696B6B8E}" destId="{0E6FBFAB-F408-4005-95E9-62D7622F472A}" srcOrd="2" destOrd="0" presId="urn:microsoft.com/office/officeart/2005/8/layout/hierarchy3"/>
    <dgm:cxn modelId="{35D24C16-8C50-4D79-A12E-F7532410703D}" type="presParOf" srcId="{BC1A493D-91AD-4806-BC87-4308696B6B8E}" destId="{596E86E2-7D5E-4B84-A5A6-2EC33D0595E4}" srcOrd="3" destOrd="0" presId="urn:microsoft.com/office/officeart/2005/8/layout/hierarchy3"/>
    <dgm:cxn modelId="{1C5A08BC-C94A-46EB-9637-35EBFDC3DB14}" type="presParOf" srcId="{9F4FACD4-8F4C-4528-8F0B-B15EC68D5696}" destId="{4B27D687-973E-4473-806D-5621BA9AE3BF}" srcOrd="3" destOrd="0" presId="urn:microsoft.com/office/officeart/2005/8/layout/hierarchy3"/>
    <dgm:cxn modelId="{469274CD-79EB-47E2-A813-0DA641522C8F}" type="presParOf" srcId="{4B27D687-973E-4473-806D-5621BA9AE3BF}" destId="{34B0C391-9DCF-403F-AC0D-C80C3524DAA5}" srcOrd="0" destOrd="0" presId="urn:microsoft.com/office/officeart/2005/8/layout/hierarchy3"/>
    <dgm:cxn modelId="{EF2FB092-E6A3-4A33-867E-4F4576837BE1}" type="presParOf" srcId="{34B0C391-9DCF-403F-AC0D-C80C3524DAA5}" destId="{9F2F7D0D-3867-41AC-BD07-836051F0BA2B}" srcOrd="0" destOrd="0" presId="urn:microsoft.com/office/officeart/2005/8/layout/hierarchy3"/>
    <dgm:cxn modelId="{4D7A87A9-74E0-4B8D-819B-263D41D6906B}" type="presParOf" srcId="{34B0C391-9DCF-403F-AC0D-C80C3524DAA5}" destId="{FC9CD367-378B-4A6F-9C26-244DFF249679}" srcOrd="1" destOrd="0" presId="urn:microsoft.com/office/officeart/2005/8/layout/hierarchy3"/>
    <dgm:cxn modelId="{FC3A37D8-3E2F-4FF1-B3A9-CFADA925CCDB}" type="presParOf" srcId="{4B27D687-973E-4473-806D-5621BA9AE3BF}" destId="{BB770389-6B26-493A-820A-9BA2F5697C4A}" srcOrd="1" destOrd="0" presId="urn:microsoft.com/office/officeart/2005/8/layout/hierarchy3"/>
    <dgm:cxn modelId="{42A17C48-586C-40FF-88B4-8275AE31F458}" type="presParOf" srcId="{BB770389-6B26-493A-820A-9BA2F5697C4A}" destId="{6E355F3C-70AE-4B02-B27A-27122A3F041C}" srcOrd="0" destOrd="0" presId="urn:microsoft.com/office/officeart/2005/8/layout/hierarchy3"/>
    <dgm:cxn modelId="{84A1F44A-16A9-480C-9016-6E1F37F41D33}" type="presParOf" srcId="{BB770389-6B26-493A-820A-9BA2F5697C4A}" destId="{95798843-3A1A-4E73-8005-4A0A12E952F2}" srcOrd="1" destOrd="0" presId="urn:microsoft.com/office/officeart/2005/8/layout/hierarchy3"/>
    <dgm:cxn modelId="{D627357B-478C-4D97-80E1-7A3E0791D724}" type="presParOf" srcId="{9F4FACD4-8F4C-4528-8F0B-B15EC68D5696}" destId="{B0374DFF-35F9-44C5-AAEC-73227FEFF0AD}" srcOrd="4" destOrd="0" presId="urn:microsoft.com/office/officeart/2005/8/layout/hierarchy3"/>
    <dgm:cxn modelId="{E7895C12-A16A-4504-9E8B-D7A6F16A727C}" type="presParOf" srcId="{B0374DFF-35F9-44C5-AAEC-73227FEFF0AD}" destId="{B4C5F881-A6E4-4543-98D1-C8C6C8077517}" srcOrd="0" destOrd="0" presId="urn:microsoft.com/office/officeart/2005/8/layout/hierarchy3"/>
    <dgm:cxn modelId="{B437B5E7-D275-404A-99FC-DFC45B99DB5D}" type="presParOf" srcId="{B4C5F881-A6E4-4543-98D1-C8C6C8077517}" destId="{F82FEB76-0AE2-43E5-9DA4-236097417A58}" srcOrd="0" destOrd="0" presId="urn:microsoft.com/office/officeart/2005/8/layout/hierarchy3"/>
    <dgm:cxn modelId="{38C3C530-BC87-4CFB-9C4A-E6937B5EC616}" type="presParOf" srcId="{B4C5F881-A6E4-4543-98D1-C8C6C8077517}" destId="{E6ABD84E-31EE-4D0D-B945-658772EB8D5C}" srcOrd="1" destOrd="0" presId="urn:microsoft.com/office/officeart/2005/8/layout/hierarchy3"/>
    <dgm:cxn modelId="{98088BBB-2FEB-4B8F-A29F-29DA0EC35779}" type="presParOf" srcId="{B0374DFF-35F9-44C5-AAEC-73227FEFF0AD}" destId="{DC1D7B6C-F62F-4031-AA8B-A9ED69A12AAD}" srcOrd="1" destOrd="0" presId="urn:microsoft.com/office/officeart/2005/8/layout/hierarchy3"/>
    <dgm:cxn modelId="{34D84C8C-4F80-4BC7-8D40-11112D8BC59C}" type="presParOf" srcId="{DC1D7B6C-F62F-4031-AA8B-A9ED69A12AAD}" destId="{8DBF9200-B3FA-4BFC-A1C7-45EACE4CACEE}" srcOrd="0" destOrd="0" presId="urn:microsoft.com/office/officeart/2005/8/layout/hierarchy3"/>
    <dgm:cxn modelId="{3B205DA8-AD9E-41EC-B2A6-FB41864D14C9}" type="presParOf" srcId="{DC1D7B6C-F62F-4031-AA8B-A9ED69A12AAD}" destId="{62E96378-96FF-4037-B74F-1916B4447E77}"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891282A-EBA6-4105-BF00-B3C1F18B03BF}" type="doc">
      <dgm:prSet loTypeId="urn:microsoft.com/office/officeart/2005/8/layout/bProcess4" loCatId="process" qsTypeId="urn:microsoft.com/office/officeart/2005/8/quickstyle/simple1" qsCatId="simple" csTypeId="urn:microsoft.com/office/officeart/2005/8/colors/colorful1" csCatId="colorful" phldr="1"/>
      <dgm:spPr/>
      <dgm:t>
        <a:bodyPr/>
        <a:lstStyle/>
        <a:p>
          <a:endParaRPr lang="en-GB"/>
        </a:p>
      </dgm:t>
    </dgm:pt>
    <dgm:pt modelId="{1E6F0AE0-DEB3-4F3C-B2EA-242FEF2434C2}">
      <dgm:prSet phldrT="[Text]" custT="1"/>
      <dgm:spPr/>
      <dgm:t>
        <a:bodyPr/>
        <a:lstStyle/>
        <a:p>
          <a:r>
            <a:rPr lang="en-GB" sz="1400" b="1" dirty="0">
              <a:solidFill>
                <a:schemeClr val="tx1"/>
              </a:solidFill>
              <a:latin typeface="Montserrat Medium" panose="00000600000000000000" pitchFamily="2" charset="0"/>
            </a:rPr>
            <a:t>1. Market Analysis</a:t>
          </a:r>
        </a:p>
        <a:p>
          <a:r>
            <a:rPr lang="en-GB" sz="1400" b="0" dirty="0">
              <a:solidFill>
                <a:schemeClr val="tx1"/>
              </a:solidFill>
              <a:latin typeface="Montserrat Medium" panose="00000600000000000000" pitchFamily="2" charset="0"/>
            </a:rPr>
            <a:t>Who are your customers, and what are their needs? </a:t>
          </a:r>
          <a:endParaRPr lang="en-GB" sz="1400" dirty="0">
            <a:solidFill>
              <a:schemeClr val="tx1"/>
            </a:solidFill>
            <a:latin typeface="Montserrat Medium" panose="00000600000000000000" pitchFamily="2" charset="0"/>
          </a:endParaRPr>
        </a:p>
        <a:p>
          <a:endParaRPr lang="en-GB" sz="1400" dirty="0">
            <a:solidFill>
              <a:schemeClr val="tx1"/>
            </a:solidFill>
            <a:latin typeface="Montserrat Medium" panose="00000600000000000000" pitchFamily="2" charset="0"/>
          </a:endParaRPr>
        </a:p>
      </dgm:t>
    </dgm:pt>
    <dgm:pt modelId="{4147DD40-289E-4D07-8E5F-3AA88A5FCEE6}" type="parTrans" cxnId="{3E52C7BA-2E99-4E29-A25F-D2E09474A7C8}">
      <dgm:prSet/>
      <dgm:spPr/>
      <dgm:t>
        <a:bodyPr/>
        <a:lstStyle/>
        <a:p>
          <a:endParaRPr lang="en-GB" sz="1600"/>
        </a:p>
      </dgm:t>
    </dgm:pt>
    <dgm:pt modelId="{63AB3B9E-7BC7-4740-8FE9-3CCC11CBDC63}" type="sibTrans" cxnId="{3E52C7BA-2E99-4E29-A25F-D2E09474A7C8}">
      <dgm:prSet/>
      <dgm:spPr/>
      <dgm:t>
        <a:bodyPr/>
        <a:lstStyle/>
        <a:p>
          <a:endParaRPr lang="en-GB" sz="1400">
            <a:solidFill>
              <a:schemeClr val="tx1"/>
            </a:solidFill>
          </a:endParaRPr>
        </a:p>
      </dgm:t>
    </dgm:pt>
    <dgm:pt modelId="{74D65E80-51C1-4E2D-A9A3-21AD654B820C}">
      <dgm:prSet phldrT="[Text]" custT="1"/>
      <dgm:spPr/>
      <dgm:t>
        <a:bodyPr/>
        <a:lstStyle/>
        <a:p>
          <a:r>
            <a:rPr lang="en-GB" sz="1400" b="1" dirty="0">
              <a:solidFill>
                <a:schemeClr val="tx1"/>
              </a:solidFill>
              <a:latin typeface="Montserrat Medium" panose="00000600000000000000" pitchFamily="2" charset="0"/>
            </a:rPr>
            <a:t>2. Business Model Canvas</a:t>
          </a:r>
        </a:p>
        <a:p>
          <a:r>
            <a:rPr lang="en-GB" sz="1400" b="0" dirty="0">
              <a:solidFill>
                <a:schemeClr val="tx1"/>
              </a:solidFill>
              <a:latin typeface="Montserrat Medium" panose="00000600000000000000" pitchFamily="2" charset="0"/>
            </a:rPr>
            <a:t>How will the business create and deliver value?</a:t>
          </a:r>
        </a:p>
      </dgm:t>
    </dgm:pt>
    <dgm:pt modelId="{D4EEA4C7-80C0-4E3D-BAB1-458C1B616805}" type="parTrans" cxnId="{D019949F-B090-4AE1-BB38-6B8DB1F84D5D}">
      <dgm:prSet/>
      <dgm:spPr/>
      <dgm:t>
        <a:bodyPr/>
        <a:lstStyle/>
        <a:p>
          <a:endParaRPr lang="en-GB" sz="1600"/>
        </a:p>
      </dgm:t>
    </dgm:pt>
    <dgm:pt modelId="{6B4558CC-2CE8-461D-BFFB-43DADF60C2B4}" type="sibTrans" cxnId="{D019949F-B090-4AE1-BB38-6B8DB1F84D5D}">
      <dgm:prSet/>
      <dgm:spPr/>
      <dgm:t>
        <a:bodyPr/>
        <a:lstStyle/>
        <a:p>
          <a:endParaRPr lang="en-GB" sz="1400">
            <a:solidFill>
              <a:schemeClr val="tx1"/>
            </a:solidFill>
          </a:endParaRPr>
        </a:p>
      </dgm:t>
    </dgm:pt>
    <dgm:pt modelId="{4D788C1E-F6FD-4938-8A2F-6A3CF57F8258}">
      <dgm:prSet phldrT="[Text]" custT="1"/>
      <dgm:spPr/>
      <dgm:t>
        <a:bodyPr/>
        <a:lstStyle/>
        <a:p>
          <a:r>
            <a:rPr lang="en-GB" sz="1400" b="1" dirty="0">
              <a:solidFill>
                <a:schemeClr val="tx1"/>
              </a:solidFill>
              <a:latin typeface="Montserrat Medium" panose="00000600000000000000" pitchFamily="2" charset="0"/>
            </a:rPr>
            <a:t>3. Financial Model</a:t>
          </a:r>
        </a:p>
        <a:p>
          <a:r>
            <a:rPr lang="en-GB" sz="1400" b="0" dirty="0">
              <a:solidFill>
                <a:schemeClr val="tx1"/>
              </a:solidFill>
              <a:latin typeface="Montserrat Medium" panose="00000600000000000000" pitchFamily="2" charset="0"/>
            </a:rPr>
            <a:t>How will you generate income?</a:t>
          </a:r>
          <a:r>
            <a:rPr lang="en-GB" sz="1400" b="1" dirty="0">
              <a:solidFill>
                <a:schemeClr val="tx1"/>
              </a:solidFill>
              <a:latin typeface="Montserrat Medium" panose="00000600000000000000" pitchFamily="2" charset="0"/>
            </a:rPr>
            <a:t> </a:t>
          </a:r>
        </a:p>
      </dgm:t>
    </dgm:pt>
    <dgm:pt modelId="{D787B024-403D-4E10-97BE-15F99F11F85C}" type="parTrans" cxnId="{CB76DBAD-7A21-495B-8D26-D408E81B02FF}">
      <dgm:prSet/>
      <dgm:spPr/>
      <dgm:t>
        <a:bodyPr/>
        <a:lstStyle/>
        <a:p>
          <a:endParaRPr lang="en-GB" sz="1600"/>
        </a:p>
      </dgm:t>
    </dgm:pt>
    <dgm:pt modelId="{D5F90F4A-2977-4DF3-A71D-2436EB27484E}" type="sibTrans" cxnId="{CB76DBAD-7A21-495B-8D26-D408E81B02FF}">
      <dgm:prSet/>
      <dgm:spPr/>
      <dgm:t>
        <a:bodyPr/>
        <a:lstStyle/>
        <a:p>
          <a:endParaRPr lang="en-GB" sz="1400">
            <a:solidFill>
              <a:schemeClr val="tx1"/>
            </a:solidFill>
          </a:endParaRPr>
        </a:p>
      </dgm:t>
    </dgm:pt>
    <dgm:pt modelId="{AC1A7582-380C-4940-994D-46BD73A32233}">
      <dgm:prSet phldrT="[Text]" custT="1"/>
      <dgm:spPr/>
      <dgm:t>
        <a:bodyPr/>
        <a:lstStyle/>
        <a:p>
          <a:r>
            <a:rPr lang="en-GB" sz="1400" b="1" dirty="0">
              <a:solidFill>
                <a:schemeClr val="tx1"/>
              </a:solidFill>
              <a:latin typeface="Montserrat Medium" panose="00000600000000000000" pitchFamily="2" charset="0"/>
            </a:rPr>
            <a:t>4. Financial Forecast</a:t>
          </a:r>
        </a:p>
        <a:p>
          <a:r>
            <a:rPr lang="en-GB" sz="1400" b="0" dirty="0">
              <a:solidFill>
                <a:schemeClr val="tx1"/>
              </a:solidFill>
              <a:latin typeface="Montserrat Medium" panose="00000600000000000000" pitchFamily="2" charset="0"/>
            </a:rPr>
            <a:t>What are the financial projections and assumptions?</a:t>
          </a:r>
        </a:p>
      </dgm:t>
    </dgm:pt>
    <dgm:pt modelId="{826ECA9A-45DF-4FF6-AE11-8AF821301510}" type="parTrans" cxnId="{05832171-5D91-4803-8163-72095BFC3B1A}">
      <dgm:prSet/>
      <dgm:spPr/>
      <dgm:t>
        <a:bodyPr/>
        <a:lstStyle/>
        <a:p>
          <a:endParaRPr lang="en-GB" sz="1600"/>
        </a:p>
      </dgm:t>
    </dgm:pt>
    <dgm:pt modelId="{FC0998B9-1631-45BF-BC90-F10C7A0393D4}" type="sibTrans" cxnId="{05832171-5D91-4803-8163-72095BFC3B1A}">
      <dgm:prSet/>
      <dgm:spPr/>
      <dgm:t>
        <a:bodyPr/>
        <a:lstStyle/>
        <a:p>
          <a:endParaRPr lang="en-GB" sz="1400">
            <a:solidFill>
              <a:schemeClr val="tx1"/>
            </a:solidFill>
          </a:endParaRPr>
        </a:p>
      </dgm:t>
    </dgm:pt>
    <dgm:pt modelId="{9D124EF1-28DC-4786-AD8C-3691DE2D08D2}">
      <dgm:prSet phldrT="[Text]" custT="1"/>
      <dgm:spPr/>
      <dgm:t>
        <a:bodyPr/>
        <a:lstStyle/>
        <a:p>
          <a:r>
            <a:rPr lang="en-GB" sz="1400" b="1" dirty="0">
              <a:solidFill>
                <a:schemeClr val="tx1"/>
              </a:solidFill>
              <a:latin typeface="Montserrat Medium" panose="00000600000000000000" pitchFamily="2" charset="0"/>
            </a:rPr>
            <a:t>5. Break-even Analysis</a:t>
          </a:r>
        </a:p>
        <a:p>
          <a:r>
            <a:rPr lang="en-GB" sz="1400" b="0" dirty="0">
              <a:solidFill>
                <a:schemeClr val="tx1"/>
              </a:solidFill>
              <a:latin typeface="Montserrat Medium" panose="00000600000000000000" pitchFamily="2" charset="0"/>
            </a:rPr>
            <a:t>When will you start making profits?</a:t>
          </a:r>
          <a:endParaRPr lang="en-GB" sz="1400" b="1" dirty="0">
            <a:solidFill>
              <a:schemeClr val="tx1"/>
            </a:solidFill>
            <a:latin typeface="Montserrat Medium" panose="00000600000000000000" pitchFamily="2" charset="0"/>
          </a:endParaRPr>
        </a:p>
      </dgm:t>
    </dgm:pt>
    <dgm:pt modelId="{D6D77C64-90D4-4C55-BCE4-31C9B7C6158E}" type="parTrans" cxnId="{13BBAAF9-1D20-4BFF-98E9-B3B5F3A9E57C}">
      <dgm:prSet/>
      <dgm:spPr/>
      <dgm:t>
        <a:bodyPr/>
        <a:lstStyle/>
        <a:p>
          <a:endParaRPr lang="en-GB" sz="1600"/>
        </a:p>
      </dgm:t>
    </dgm:pt>
    <dgm:pt modelId="{3BEA34B9-F42E-454D-96F5-2BB2024BEB3F}" type="sibTrans" cxnId="{13BBAAF9-1D20-4BFF-98E9-B3B5F3A9E57C}">
      <dgm:prSet/>
      <dgm:spPr/>
      <dgm:t>
        <a:bodyPr/>
        <a:lstStyle/>
        <a:p>
          <a:endParaRPr lang="en-GB" sz="1400">
            <a:solidFill>
              <a:schemeClr val="tx1"/>
            </a:solidFill>
          </a:endParaRPr>
        </a:p>
      </dgm:t>
    </dgm:pt>
    <dgm:pt modelId="{7550BCF6-2F07-4190-A81A-B60D35424FA6}">
      <dgm:prSet phldrT="[Text]" custT="1"/>
      <dgm:spPr/>
      <dgm:t>
        <a:bodyPr/>
        <a:lstStyle/>
        <a:p>
          <a:r>
            <a:rPr lang="en-GB" sz="1400" b="1" dirty="0">
              <a:solidFill>
                <a:schemeClr val="tx1"/>
              </a:solidFill>
              <a:latin typeface="Montserrat Medium" panose="00000600000000000000" pitchFamily="2" charset="0"/>
            </a:rPr>
            <a:t>6. Marketing Strategies</a:t>
          </a:r>
        </a:p>
        <a:p>
          <a:r>
            <a:rPr lang="en-GB" sz="1400" b="0" dirty="0">
              <a:solidFill>
                <a:schemeClr val="tx1"/>
              </a:solidFill>
              <a:latin typeface="Montserrat Medium" panose="00000600000000000000" pitchFamily="2" charset="0"/>
            </a:rPr>
            <a:t>How will you attract and retain customers or donors?</a:t>
          </a:r>
        </a:p>
      </dgm:t>
    </dgm:pt>
    <dgm:pt modelId="{A6F7C001-B780-4A20-97E3-F75B02C34F55}" type="parTrans" cxnId="{51881D36-4815-4191-92C4-D6AEB58BC9E5}">
      <dgm:prSet/>
      <dgm:spPr/>
      <dgm:t>
        <a:bodyPr/>
        <a:lstStyle/>
        <a:p>
          <a:endParaRPr lang="en-GB" sz="1600"/>
        </a:p>
      </dgm:t>
    </dgm:pt>
    <dgm:pt modelId="{F134F1EA-0168-435A-ABC1-FD0778BFAB55}" type="sibTrans" cxnId="{51881D36-4815-4191-92C4-D6AEB58BC9E5}">
      <dgm:prSet/>
      <dgm:spPr/>
      <dgm:t>
        <a:bodyPr/>
        <a:lstStyle/>
        <a:p>
          <a:endParaRPr lang="en-GB" sz="1400">
            <a:solidFill>
              <a:schemeClr val="tx1"/>
            </a:solidFill>
          </a:endParaRPr>
        </a:p>
      </dgm:t>
    </dgm:pt>
    <dgm:pt modelId="{D73E90C5-D344-45A3-A09D-7ED6CAB4DEF8}">
      <dgm:prSet phldrT="[Text]" custT="1"/>
      <dgm:spPr/>
      <dgm:t>
        <a:bodyPr/>
        <a:lstStyle/>
        <a:p>
          <a:r>
            <a:rPr lang="en-GB" sz="1400" b="1" dirty="0">
              <a:solidFill>
                <a:schemeClr val="tx1"/>
              </a:solidFill>
              <a:latin typeface="Montserrat Medium" panose="00000600000000000000" pitchFamily="2" charset="0"/>
            </a:rPr>
            <a:t>7. Impact Measurement</a:t>
          </a:r>
        </a:p>
        <a:p>
          <a:r>
            <a:rPr lang="en-GB" sz="1400" b="0" dirty="0">
              <a:solidFill>
                <a:schemeClr val="tx1"/>
              </a:solidFill>
              <a:latin typeface="Montserrat Medium" panose="00000600000000000000" pitchFamily="2" charset="0"/>
            </a:rPr>
            <a:t>How will you attract and retain customers or donors? </a:t>
          </a:r>
          <a:endParaRPr lang="en-GB" sz="1400" dirty="0">
            <a:solidFill>
              <a:schemeClr val="tx1"/>
            </a:solidFill>
            <a:latin typeface="Montserrat Medium" panose="00000600000000000000" pitchFamily="2" charset="0"/>
          </a:endParaRPr>
        </a:p>
      </dgm:t>
    </dgm:pt>
    <dgm:pt modelId="{2C2A4CA2-7370-4F7D-9BBA-C60D87E32048}" type="parTrans" cxnId="{8B989790-CDB1-47E5-9D60-D4DA526B09E8}">
      <dgm:prSet/>
      <dgm:spPr/>
      <dgm:t>
        <a:bodyPr/>
        <a:lstStyle/>
        <a:p>
          <a:endParaRPr lang="en-GB" sz="1600"/>
        </a:p>
      </dgm:t>
    </dgm:pt>
    <dgm:pt modelId="{1A7190B0-6C19-4531-B027-7B2E36458C7D}" type="sibTrans" cxnId="{8B989790-CDB1-47E5-9D60-D4DA526B09E8}">
      <dgm:prSet/>
      <dgm:spPr/>
      <dgm:t>
        <a:bodyPr/>
        <a:lstStyle/>
        <a:p>
          <a:endParaRPr lang="en-GB" sz="1400">
            <a:solidFill>
              <a:schemeClr val="tx1"/>
            </a:solidFill>
          </a:endParaRPr>
        </a:p>
      </dgm:t>
    </dgm:pt>
    <dgm:pt modelId="{1C74FBBC-6BD0-4626-A840-43DAC75983C9}" type="pres">
      <dgm:prSet presAssocID="{E891282A-EBA6-4105-BF00-B3C1F18B03BF}" presName="Name0" presStyleCnt="0">
        <dgm:presLayoutVars>
          <dgm:dir/>
          <dgm:resizeHandles/>
        </dgm:presLayoutVars>
      </dgm:prSet>
      <dgm:spPr/>
    </dgm:pt>
    <dgm:pt modelId="{CE38C78E-CF37-49A1-A0F6-58A4F9AE70E8}" type="pres">
      <dgm:prSet presAssocID="{1E6F0AE0-DEB3-4F3C-B2EA-242FEF2434C2}" presName="compNode" presStyleCnt="0"/>
      <dgm:spPr/>
    </dgm:pt>
    <dgm:pt modelId="{647551D2-3537-446A-A840-4E2EFDF05455}" type="pres">
      <dgm:prSet presAssocID="{1E6F0AE0-DEB3-4F3C-B2EA-242FEF2434C2}" presName="dummyConnPt" presStyleCnt="0"/>
      <dgm:spPr/>
    </dgm:pt>
    <dgm:pt modelId="{DC30D53C-B95D-4D70-A829-237A4EA4B691}" type="pres">
      <dgm:prSet presAssocID="{1E6F0AE0-DEB3-4F3C-B2EA-242FEF2434C2}" presName="node" presStyleLbl="node1" presStyleIdx="0" presStyleCnt="7" custScaleX="137106" custLinFactNeighborY="6108">
        <dgm:presLayoutVars>
          <dgm:bulletEnabled val="1"/>
        </dgm:presLayoutVars>
      </dgm:prSet>
      <dgm:spPr/>
    </dgm:pt>
    <dgm:pt modelId="{84ABB1BC-50AD-45EB-8BA7-95FA77C8EA8A}" type="pres">
      <dgm:prSet presAssocID="{63AB3B9E-7BC7-4740-8FE9-3CCC11CBDC63}" presName="sibTrans" presStyleLbl="bgSibTrans2D1" presStyleIdx="0" presStyleCnt="6" custScaleX="137106"/>
      <dgm:spPr/>
    </dgm:pt>
    <dgm:pt modelId="{9D21E218-8B06-46CA-B462-325C74352374}" type="pres">
      <dgm:prSet presAssocID="{74D65E80-51C1-4E2D-A9A3-21AD654B820C}" presName="compNode" presStyleCnt="0"/>
      <dgm:spPr/>
    </dgm:pt>
    <dgm:pt modelId="{7E727EA6-4F98-406F-AAE5-F1804E8B1BB5}" type="pres">
      <dgm:prSet presAssocID="{74D65E80-51C1-4E2D-A9A3-21AD654B820C}" presName="dummyConnPt" presStyleCnt="0"/>
      <dgm:spPr/>
    </dgm:pt>
    <dgm:pt modelId="{B65EC116-3150-4FCB-B2C1-CB64DBE5DA0B}" type="pres">
      <dgm:prSet presAssocID="{74D65E80-51C1-4E2D-A9A3-21AD654B820C}" presName="node" presStyleLbl="node1" presStyleIdx="1" presStyleCnt="7" custScaleX="137106">
        <dgm:presLayoutVars>
          <dgm:bulletEnabled val="1"/>
        </dgm:presLayoutVars>
      </dgm:prSet>
      <dgm:spPr/>
    </dgm:pt>
    <dgm:pt modelId="{F97A51D5-6E0C-4B60-BD5C-0431737DB836}" type="pres">
      <dgm:prSet presAssocID="{6B4558CC-2CE8-461D-BFFB-43DADF60C2B4}" presName="sibTrans" presStyleLbl="bgSibTrans2D1" presStyleIdx="1" presStyleCnt="6" custScaleX="137106"/>
      <dgm:spPr/>
    </dgm:pt>
    <dgm:pt modelId="{C3BE3AE4-E724-4FBB-81B9-F19BC551117F}" type="pres">
      <dgm:prSet presAssocID="{4D788C1E-F6FD-4938-8A2F-6A3CF57F8258}" presName="compNode" presStyleCnt="0"/>
      <dgm:spPr/>
    </dgm:pt>
    <dgm:pt modelId="{74BF3A62-C252-46BA-82FF-220D30990985}" type="pres">
      <dgm:prSet presAssocID="{4D788C1E-F6FD-4938-8A2F-6A3CF57F8258}" presName="dummyConnPt" presStyleCnt="0"/>
      <dgm:spPr/>
    </dgm:pt>
    <dgm:pt modelId="{4B99BC59-E18F-4E91-AF14-E430383EACE3}" type="pres">
      <dgm:prSet presAssocID="{4D788C1E-F6FD-4938-8A2F-6A3CF57F8258}" presName="node" presStyleLbl="node1" presStyleIdx="2" presStyleCnt="7" custScaleX="137106">
        <dgm:presLayoutVars>
          <dgm:bulletEnabled val="1"/>
        </dgm:presLayoutVars>
      </dgm:prSet>
      <dgm:spPr/>
    </dgm:pt>
    <dgm:pt modelId="{48951F54-48F9-498D-9334-B4F1D97E6F99}" type="pres">
      <dgm:prSet presAssocID="{D5F90F4A-2977-4DF3-A71D-2436EB27484E}" presName="sibTrans" presStyleLbl="bgSibTrans2D1" presStyleIdx="2" presStyleCnt="6" custScaleX="137106"/>
      <dgm:spPr/>
    </dgm:pt>
    <dgm:pt modelId="{7058D7D9-B7C9-4341-8E99-8632D740590E}" type="pres">
      <dgm:prSet presAssocID="{AC1A7582-380C-4940-994D-46BD73A32233}" presName="compNode" presStyleCnt="0"/>
      <dgm:spPr/>
    </dgm:pt>
    <dgm:pt modelId="{239C31FF-7950-4693-B379-54FD9709684C}" type="pres">
      <dgm:prSet presAssocID="{AC1A7582-380C-4940-994D-46BD73A32233}" presName="dummyConnPt" presStyleCnt="0"/>
      <dgm:spPr/>
    </dgm:pt>
    <dgm:pt modelId="{4CEF7F81-9646-449C-B9D2-090377754312}" type="pres">
      <dgm:prSet presAssocID="{AC1A7582-380C-4940-994D-46BD73A32233}" presName="node" presStyleLbl="node1" presStyleIdx="3" presStyleCnt="7" custScaleX="137106">
        <dgm:presLayoutVars>
          <dgm:bulletEnabled val="1"/>
        </dgm:presLayoutVars>
      </dgm:prSet>
      <dgm:spPr/>
    </dgm:pt>
    <dgm:pt modelId="{B6D3BB54-59F2-4C9D-88BC-F9E5B303AF8B}" type="pres">
      <dgm:prSet presAssocID="{FC0998B9-1631-45BF-BC90-F10C7A0393D4}" presName="sibTrans" presStyleLbl="bgSibTrans2D1" presStyleIdx="3" presStyleCnt="6" custScaleX="137106"/>
      <dgm:spPr/>
    </dgm:pt>
    <dgm:pt modelId="{E1676F64-FF89-48E3-9219-5E62D21E6BF0}" type="pres">
      <dgm:prSet presAssocID="{9D124EF1-28DC-4786-AD8C-3691DE2D08D2}" presName="compNode" presStyleCnt="0"/>
      <dgm:spPr/>
    </dgm:pt>
    <dgm:pt modelId="{2EF15AB5-1897-491B-9F97-903DC20EEFBD}" type="pres">
      <dgm:prSet presAssocID="{9D124EF1-28DC-4786-AD8C-3691DE2D08D2}" presName="dummyConnPt" presStyleCnt="0"/>
      <dgm:spPr/>
    </dgm:pt>
    <dgm:pt modelId="{29D856F7-8380-4991-A3F8-18A494ABDEA4}" type="pres">
      <dgm:prSet presAssocID="{9D124EF1-28DC-4786-AD8C-3691DE2D08D2}" presName="node" presStyleLbl="node1" presStyleIdx="4" presStyleCnt="7" custScaleX="137106">
        <dgm:presLayoutVars>
          <dgm:bulletEnabled val="1"/>
        </dgm:presLayoutVars>
      </dgm:prSet>
      <dgm:spPr/>
    </dgm:pt>
    <dgm:pt modelId="{E64A66BC-20AE-42E7-AD5E-8977EBE3799C}" type="pres">
      <dgm:prSet presAssocID="{3BEA34B9-F42E-454D-96F5-2BB2024BEB3F}" presName="sibTrans" presStyleLbl="bgSibTrans2D1" presStyleIdx="4" presStyleCnt="6" custScaleX="137106"/>
      <dgm:spPr/>
    </dgm:pt>
    <dgm:pt modelId="{EAEB5760-D0B3-4F86-BDA7-B9E1867BD009}" type="pres">
      <dgm:prSet presAssocID="{7550BCF6-2F07-4190-A81A-B60D35424FA6}" presName="compNode" presStyleCnt="0"/>
      <dgm:spPr/>
    </dgm:pt>
    <dgm:pt modelId="{E5403BE3-DD31-4309-93A3-935A2BC406EF}" type="pres">
      <dgm:prSet presAssocID="{7550BCF6-2F07-4190-A81A-B60D35424FA6}" presName="dummyConnPt" presStyleCnt="0"/>
      <dgm:spPr/>
    </dgm:pt>
    <dgm:pt modelId="{6A9CB16E-6CF3-4CBC-8FD0-BDF81FE39167}" type="pres">
      <dgm:prSet presAssocID="{7550BCF6-2F07-4190-A81A-B60D35424FA6}" presName="node" presStyleLbl="node1" presStyleIdx="5" presStyleCnt="7" custScaleX="137106" custLinFactNeighborY="6108">
        <dgm:presLayoutVars>
          <dgm:bulletEnabled val="1"/>
        </dgm:presLayoutVars>
      </dgm:prSet>
      <dgm:spPr/>
    </dgm:pt>
    <dgm:pt modelId="{780D7CA4-359A-469D-846B-5AE4B1FEA7B1}" type="pres">
      <dgm:prSet presAssocID="{F134F1EA-0168-435A-ABC1-FD0778BFAB55}" presName="sibTrans" presStyleLbl="bgSibTrans2D1" presStyleIdx="5" presStyleCnt="6" custScaleX="137106"/>
      <dgm:spPr/>
    </dgm:pt>
    <dgm:pt modelId="{7E1A99F4-5B32-4D3A-BA24-C591C471362F}" type="pres">
      <dgm:prSet presAssocID="{D73E90C5-D344-45A3-A09D-7ED6CAB4DEF8}" presName="compNode" presStyleCnt="0"/>
      <dgm:spPr/>
    </dgm:pt>
    <dgm:pt modelId="{B74E0C36-EC04-4B17-A013-C5111307307F}" type="pres">
      <dgm:prSet presAssocID="{D73E90C5-D344-45A3-A09D-7ED6CAB4DEF8}" presName="dummyConnPt" presStyleCnt="0"/>
      <dgm:spPr/>
    </dgm:pt>
    <dgm:pt modelId="{A81D7F5D-E39F-4D13-A421-9B2D655AF4FC}" type="pres">
      <dgm:prSet presAssocID="{D73E90C5-D344-45A3-A09D-7ED6CAB4DEF8}" presName="node" presStyleLbl="node1" presStyleIdx="6" presStyleCnt="7" custScaleX="137106" custLinFactNeighborY="6108">
        <dgm:presLayoutVars>
          <dgm:bulletEnabled val="1"/>
        </dgm:presLayoutVars>
      </dgm:prSet>
      <dgm:spPr/>
    </dgm:pt>
  </dgm:ptLst>
  <dgm:cxnLst>
    <dgm:cxn modelId="{5DFD6D15-82C2-43DB-A78D-54445B99F122}" type="presOf" srcId="{9D124EF1-28DC-4786-AD8C-3691DE2D08D2}" destId="{29D856F7-8380-4991-A3F8-18A494ABDEA4}" srcOrd="0" destOrd="0" presId="urn:microsoft.com/office/officeart/2005/8/layout/bProcess4"/>
    <dgm:cxn modelId="{09A33C16-CEAF-4E4F-AA0A-31117563476A}" type="presOf" srcId="{D73E90C5-D344-45A3-A09D-7ED6CAB4DEF8}" destId="{A81D7F5D-E39F-4D13-A421-9B2D655AF4FC}" srcOrd="0" destOrd="0" presId="urn:microsoft.com/office/officeart/2005/8/layout/bProcess4"/>
    <dgm:cxn modelId="{69993E2E-CEC4-4EF5-9DEF-846EB5C2EA29}" type="presOf" srcId="{FC0998B9-1631-45BF-BC90-F10C7A0393D4}" destId="{B6D3BB54-59F2-4C9D-88BC-F9E5B303AF8B}" srcOrd="0" destOrd="0" presId="urn:microsoft.com/office/officeart/2005/8/layout/bProcess4"/>
    <dgm:cxn modelId="{51881D36-4815-4191-92C4-D6AEB58BC9E5}" srcId="{E891282A-EBA6-4105-BF00-B3C1F18B03BF}" destId="{7550BCF6-2F07-4190-A81A-B60D35424FA6}" srcOrd="5" destOrd="0" parTransId="{A6F7C001-B780-4A20-97E3-F75B02C34F55}" sibTransId="{F134F1EA-0168-435A-ABC1-FD0778BFAB55}"/>
    <dgm:cxn modelId="{C6D0AC5C-5F4B-42F7-96F1-47D507499904}" type="presOf" srcId="{4D788C1E-F6FD-4938-8A2F-6A3CF57F8258}" destId="{4B99BC59-E18F-4E91-AF14-E430383EACE3}" srcOrd="0" destOrd="0" presId="urn:microsoft.com/office/officeart/2005/8/layout/bProcess4"/>
    <dgm:cxn modelId="{30028544-E928-4810-87F4-6A06B6E7C980}" type="presOf" srcId="{1E6F0AE0-DEB3-4F3C-B2EA-242FEF2434C2}" destId="{DC30D53C-B95D-4D70-A829-237A4EA4B691}" srcOrd="0" destOrd="0" presId="urn:microsoft.com/office/officeart/2005/8/layout/bProcess4"/>
    <dgm:cxn modelId="{952EEF44-4395-4960-BEA4-3C68AE586B42}" type="presOf" srcId="{AC1A7582-380C-4940-994D-46BD73A32233}" destId="{4CEF7F81-9646-449C-B9D2-090377754312}" srcOrd="0" destOrd="0" presId="urn:microsoft.com/office/officeart/2005/8/layout/bProcess4"/>
    <dgm:cxn modelId="{63C2A046-2B1F-4B04-966A-B093A3B8BD09}" type="presOf" srcId="{6B4558CC-2CE8-461D-BFFB-43DADF60C2B4}" destId="{F97A51D5-6E0C-4B60-BD5C-0431737DB836}" srcOrd="0" destOrd="0" presId="urn:microsoft.com/office/officeart/2005/8/layout/bProcess4"/>
    <dgm:cxn modelId="{A74B8F4C-8B8D-4BED-9C49-AF801ABD0F67}" type="presOf" srcId="{63AB3B9E-7BC7-4740-8FE9-3CCC11CBDC63}" destId="{84ABB1BC-50AD-45EB-8BA7-95FA77C8EA8A}" srcOrd="0" destOrd="0" presId="urn:microsoft.com/office/officeart/2005/8/layout/bProcess4"/>
    <dgm:cxn modelId="{05832171-5D91-4803-8163-72095BFC3B1A}" srcId="{E891282A-EBA6-4105-BF00-B3C1F18B03BF}" destId="{AC1A7582-380C-4940-994D-46BD73A32233}" srcOrd="3" destOrd="0" parTransId="{826ECA9A-45DF-4FF6-AE11-8AF821301510}" sibTransId="{FC0998B9-1631-45BF-BC90-F10C7A0393D4}"/>
    <dgm:cxn modelId="{8B989790-CDB1-47E5-9D60-D4DA526B09E8}" srcId="{E891282A-EBA6-4105-BF00-B3C1F18B03BF}" destId="{D73E90C5-D344-45A3-A09D-7ED6CAB4DEF8}" srcOrd="6" destOrd="0" parTransId="{2C2A4CA2-7370-4F7D-9BBA-C60D87E32048}" sibTransId="{1A7190B0-6C19-4531-B027-7B2E36458C7D}"/>
    <dgm:cxn modelId="{D019949F-B090-4AE1-BB38-6B8DB1F84D5D}" srcId="{E891282A-EBA6-4105-BF00-B3C1F18B03BF}" destId="{74D65E80-51C1-4E2D-A9A3-21AD654B820C}" srcOrd="1" destOrd="0" parTransId="{D4EEA4C7-80C0-4E3D-BAB1-458C1B616805}" sibTransId="{6B4558CC-2CE8-461D-BFFB-43DADF60C2B4}"/>
    <dgm:cxn modelId="{CB76DBAD-7A21-495B-8D26-D408E81B02FF}" srcId="{E891282A-EBA6-4105-BF00-B3C1F18B03BF}" destId="{4D788C1E-F6FD-4938-8A2F-6A3CF57F8258}" srcOrd="2" destOrd="0" parTransId="{D787B024-403D-4E10-97BE-15F99F11F85C}" sibTransId="{D5F90F4A-2977-4DF3-A71D-2436EB27484E}"/>
    <dgm:cxn modelId="{1F3B78B2-B8BF-4635-8578-316D6FEA9E53}" type="presOf" srcId="{7550BCF6-2F07-4190-A81A-B60D35424FA6}" destId="{6A9CB16E-6CF3-4CBC-8FD0-BDF81FE39167}" srcOrd="0" destOrd="0" presId="urn:microsoft.com/office/officeart/2005/8/layout/bProcess4"/>
    <dgm:cxn modelId="{7A8B60B9-7695-4709-8397-6FE9B972DED6}" type="presOf" srcId="{D5F90F4A-2977-4DF3-A71D-2436EB27484E}" destId="{48951F54-48F9-498D-9334-B4F1D97E6F99}" srcOrd="0" destOrd="0" presId="urn:microsoft.com/office/officeart/2005/8/layout/bProcess4"/>
    <dgm:cxn modelId="{3E52C7BA-2E99-4E29-A25F-D2E09474A7C8}" srcId="{E891282A-EBA6-4105-BF00-B3C1F18B03BF}" destId="{1E6F0AE0-DEB3-4F3C-B2EA-242FEF2434C2}" srcOrd="0" destOrd="0" parTransId="{4147DD40-289E-4D07-8E5F-3AA88A5FCEE6}" sibTransId="{63AB3B9E-7BC7-4740-8FE9-3CCC11CBDC63}"/>
    <dgm:cxn modelId="{A0860AD6-3351-45BD-99B1-128FF53E9EFA}" type="presOf" srcId="{3BEA34B9-F42E-454D-96F5-2BB2024BEB3F}" destId="{E64A66BC-20AE-42E7-AD5E-8977EBE3799C}" srcOrd="0" destOrd="0" presId="urn:microsoft.com/office/officeart/2005/8/layout/bProcess4"/>
    <dgm:cxn modelId="{AAEFB5D7-B8B5-46B5-8A23-A212A5657179}" type="presOf" srcId="{E891282A-EBA6-4105-BF00-B3C1F18B03BF}" destId="{1C74FBBC-6BD0-4626-A840-43DAC75983C9}" srcOrd="0" destOrd="0" presId="urn:microsoft.com/office/officeart/2005/8/layout/bProcess4"/>
    <dgm:cxn modelId="{6DF764F1-CB71-4450-B04B-2094D574F950}" type="presOf" srcId="{F134F1EA-0168-435A-ABC1-FD0778BFAB55}" destId="{780D7CA4-359A-469D-846B-5AE4B1FEA7B1}" srcOrd="0" destOrd="0" presId="urn:microsoft.com/office/officeart/2005/8/layout/bProcess4"/>
    <dgm:cxn modelId="{6063ABF1-5469-461C-947F-8710FB174416}" type="presOf" srcId="{74D65E80-51C1-4E2D-A9A3-21AD654B820C}" destId="{B65EC116-3150-4FCB-B2C1-CB64DBE5DA0B}" srcOrd="0" destOrd="0" presId="urn:microsoft.com/office/officeart/2005/8/layout/bProcess4"/>
    <dgm:cxn modelId="{13BBAAF9-1D20-4BFF-98E9-B3B5F3A9E57C}" srcId="{E891282A-EBA6-4105-BF00-B3C1F18B03BF}" destId="{9D124EF1-28DC-4786-AD8C-3691DE2D08D2}" srcOrd="4" destOrd="0" parTransId="{D6D77C64-90D4-4C55-BCE4-31C9B7C6158E}" sibTransId="{3BEA34B9-F42E-454D-96F5-2BB2024BEB3F}"/>
    <dgm:cxn modelId="{E35EEBE1-EEC1-4578-A2DC-6705962329E6}" type="presParOf" srcId="{1C74FBBC-6BD0-4626-A840-43DAC75983C9}" destId="{CE38C78E-CF37-49A1-A0F6-58A4F9AE70E8}" srcOrd="0" destOrd="0" presId="urn:microsoft.com/office/officeart/2005/8/layout/bProcess4"/>
    <dgm:cxn modelId="{CC669A7A-B17C-42C6-A8BB-DA760C5FA106}" type="presParOf" srcId="{CE38C78E-CF37-49A1-A0F6-58A4F9AE70E8}" destId="{647551D2-3537-446A-A840-4E2EFDF05455}" srcOrd="0" destOrd="0" presId="urn:microsoft.com/office/officeart/2005/8/layout/bProcess4"/>
    <dgm:cxn modelId="{BC7B01AB-B4C4-4A28-A771-7BC61EF6DB12}" type="presParOf" srcId="{CE38C78E-CF37-49A1-A0F6-58A4F9AE70E8}" destId="{DC30D53C-B95D-4D70-A829-237A4EA4B691}" srcOrd="1" destOrd="0" presId="urn:microsoft.com/office/officeart/2005/8/layout/bProcess4"/>
    <dgm:cxn modelId="{22D5AA85-2AF0-4C81-AC5D-E80B1239CA3A}" type="presParOf" srcId="{1C74FBBC-6BD0-4626-A840-43DAC75983C9}" destId="{84ABB1BC-50AD-45EB-8BA7-95FA77C8EA8A}" srcOrd="1" destOrd="0" presId="urn:microsoft.com/office/officeart/2005/8/layout/bProcess4"/>
    <dgm:cxn modelId="{0838D376-79CF-430C-9B37-5856A1076726}" type="presParOf" srcId="{1C74FBBC-6BD0-4626-A840-43DAC75983C9}" destId="{9D21E218-8B06-46CA-B462-325C74352374}" srcOrd="2" destOrd="0" presId="urn:microsoft.com/office/officeart/2005/8/layout/bProcess4"/>
    <dgm:cxn modelId="{AE0ADF5B-24A6-4F8B-8814-1A2C81D39555}" type="presParOf" srcId="{9D21E218-8B06-46CA-B462-325C74352374}" destId="{7E727EA6-4F98-406F-AAE5-F1804E8B1BB5}" srcOrd="0" destOrd="0" presId="urn:microsoft.com/office/officeart/2005/8/layout/bProcess4"/>
    <dgm:cxn modelId="{78A110C5-0AC8-4D04-82A0-6D6FF035C6D6}" type="presParOf" srcId="{9D21E218-8B06-46CA-B462-325C74352374}" destId="{B65EC116-3150-4FCB-B2C1-CB64DBE5DA0B}" srcOrd="1" destOrd="0" presId="urn:microsoft.com/office/officeart/2005/8/layout/bProcess4"/>
    <dgm:cxn modelId="{FB9CCD05-B08C-41C2-BD31-A7D4B3F9C657}" type="presParOf" srcId="{1C74FBBC-6BD0-4626-A840-43DAC75983C9}" destId="{F97A51D5-6E0C-4B60-BD5C-0431737DB836}" srcOrd="3" destOrd="0" presId="urn:microsoft.com/office/officeart/2005/8/layout/bProcess4"/>
    <dgm:cxn modelId="{6A7E327C-D18B-4682-A549-2C3F39CDEF12}" type="presParOf" srcId="{1C74FBBC-6BD0-4626-A840-43DAC75983C9}" destId="{C3BE3AE4-E724-4FBB-81B9-F19BC551117F}" srcOrd="4" destOrd="0" presId="urn:microsoft.com/office/officeart/2005/8/layout/bProcess4"/>
    <dgm:cxn modelId="{0D42A111-45C6-4705-A1DA-3CBDE69268F8}" type="presParOf" srcId="{C3BE3AE4-E724-4FBB-81B9-F19BC551117F}" destId="{74BF3A62-C252-46BA-82FF-220D30990985}" srcOrd="0" destOrd="0" presId="urn:microsoft.com/office/officeart/2005/8/layout/bProcess4"/>
    <dgm:cxn modelId="{C7FCD3A7-3071-40D1-83F3-3248F97AB487}" type="presParOf" srcId="{C3BE3AE4-E724-4FBB-81B9-F19BC551117F}" destId="{4B99BC59-E18F-4E91-AF14-E430383EACE3}" srcOrd="1" destOrd="0" presId="urn:microsoft.com/office/officeart/2005/8/layout/bProcess4"/>
    <dgm:cxn modelId="{050F3E8F-F3A5-4B85-80E3-2B1B44E4AE72}" type="presParOf" srcId="{1C74FBBC-6BD0-4626-A840-43DAC75983C9}" destId="{48951F54-48F9-498D-9334-B4F1D97E6F99}" srcOrd="5" destOrd="0" presId="urn:microsoft.com/office/officeart/2005/8/layout/bProcess4"/>
    <dgm:cxn modelId="{CABFB0B5-2967-49D9-BB23-F2E2B3574D1E}" type="presParOf" srcId="{1C74FBBC-6BD0-4626-A840-43DAC75983C9}" destId="{7058D7D9-B7C9-4341-8E99-8632D740590E}" srcOrd="6" destOrd="0" presId="urn:microsoft.com/office/officeart/2005/8/layout/bProcess4"/>
    <dgm:cxn modelId="{46863474-AD68-4097-87AD-E91CEB2C6736}" type="presParOf" srcId="{7058D7D9-B7C9-4341-8E99-8632D740590E}" destId="{239C31FF-7950-4693-B379-54FD9709684C}" srcOrd="0" destOrd="0" presId="urn:microsoft.com/office/officeart/2005/8/layout/bProcess4"/>
    <dgm:cxn modelId="{E172B0F7-FA62-485A-9DAA-72D19F80AF04}" type="presParOf" srcId="{7058D7D9-B7C9-4341-8E99-8632D740590E}" destId="{4CEF7F81-9646-449C-B9D2-090377754312}" srcOrd="1" destOrd="0" presId="urn:microsoft.com/office/officeart/2005/8/layout/bProcess4"/>
    <dgm:cxn modelId="{69DBAC08-540A-419C-A15E-822FD362DDEB}" type="presParOf" srcId="{1C74FBBC-6BD0-4626-A840-43DAC75983C9}" destId="{B6D3BB54-59F2-4C9D-88BC-F9E5B303AF8B}" srcOrd="7" destOrd="0" presId="urn:microsoft.com/office/officeart/2005/8/layout/bProcess4"/>
    <dgm:cxn modelId="{35ABE66C-AE1A-4B95-A73F-6991AC1847A0}" type="presParOf" srcId="{1C74FBBC-6BD0-4626-A840-43DAC75983C9}" destId="{E1676F64-FF89-48E3-9219-5E62D21E6BF0}" srcOrd="8" destOrd="0" presId="urn:microsoft.com/office/officeart/2005/8/layout/bProcess4"/>
    <dgm:cxn modelId="{751134EC-0ED3-4A15-8747-6C9AF76ADDDF}" type="presParOf" srcId="{E1676F64-FF89-48E3-9219-5E62D21E6BF0}" destId="{2EF15AB5-1897-491B-9F97-903DC20EEFBD}" srcOrd="0" destOrd="0" presId="urn:microsoft.com/office/officeart/2005/8/layout/bProcess4"/>
    <dgm:cxn modelId="{89F7C616-3988-4178-A17C-9189B815FB5E}" type="presParOf" srcId="{E1676F64-FF89-48E3-9219-5E62D21E6BF0}" destId="{29D856F7-8380-4991-A3F8-18A494ABDEA4}" srcOrd="1" destOrd="0" presId="urn:microsoft.com/office/officeart/2005/8/layout/bProcess4"/>
    <dgm:cxn modelId="{A0DAAC58-77AD-434A-9A9A-E24A8189AEB8}" type="presParOf" srcId="{1C74FBBC-6BD0-4626-A840-43DAC75983C9}" destId="{E64A66BC-20AE-42E7-AD5E-8977EBE3799C}" srcOrd="9" destOrd="0" presId="urn:microsoft.com/office/officeart/2005/8/layout/bProcess4"/>
    <dgm:cxn modelId="{CC7A6D99-6248-4FCF-914F-B94C5977F999}" type="presParOf" srcId="{1C74FBBC-6BD0-4626-A840-43DAC75983C9}" destId="{EAEB5760-D0B3-4F86-BDA7-B9E1867BD009}" srcOrd="10" destOrd="0" presId="urn:microsoft.com/office/officeart/2005/8/layout/bProcess4"/>
    <dgm:cxn modelId="{3D11D324-24C5-4720-81A7-FDB5DAE79505}" type="presParOf" srcId="{EAEB5760-D0B3-4F86-BDA7-B9E1867BD009}" destId="{E5403BE3-DD31-4309-93A3-935A2BC406EF}" srcOrd="0" destOrd="0" presId="urn:microsoft.com/office/officeart/2005/8/layout/bProcess4"/>
    <dgm:cxn modelId="{43E67B24-2E2F-4610-BD35-A88FDBCBEC77}" type="presParOf" srcId="{EAEB5760-D0B3-4F86-BDA7-B9E1867BD009}" destId="{6A9CB16E-6CF3-4CBC-8FD0-BDF81FE39167}" srcOrd="1" destOrd="0" presId="urn:microsoft.com/office/officeart/2005/8/layout/bProcess4"/>
    <dgm:cxn modelId="{96FEBD16-8F4E-4099-B619-FE8DA7984698}" type="presParOf" srcId="{1C74FBBC-6BD0-4626-A840-43DAC75983C9}" destId="{780D7CA4-359A-469D-846B-5AE4B1FEA7B1}" srcOrd="11" destOrd="0" presId="urn:microsoft.com/office/officeart/2005/8/layout/bProcess4"/>
    <dgm:cxn modelId="{0713CAD2-9BED-42B1-B35D-22E99BAD5370}" type="presParOf" srcId="{1C74FBBC-6BD0-4626-A840-43DAC75983C9}" destId="{7E1A99F4-5B32-4D3A-BA24-C591C471362F}" srcOrd="12" destOrd="0" presId="urn:microsoft.com/office/officeart/2005/8/layout/bProcess4"/>
    <dgm:cxn modelId="{C2ABDB8C-F8F4-4138-95D8-C32C08A21FFE}" type="presParOf" srcId="{7E1A99F4-5B32-4D3A-BA24-C591C471362F}" destId="{B74E0C36-EC04-4B17-A013-C5111307307F}" srcOrd="0" destOrd="0" presId="urn:microsoft.com/office/officeart/2005/8/layout/bProcess4"/>
    <dgm:cxn modelId="{CC7EC9E6-21A2-4F78-846C-FAA41EDB063D}" type="presParOf" srcId="{7E1A99F4-5B32-4D3A-BA24-C591C471362F}" destId="{A81D7F5D-E39F-4D13-A421-9B2D655AF4FC}"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D83ED52-68D2-4F32-8A14-C8E4BE5EE308}" type="doc">
      <dgm:prSet loTypeId="urn:microsoft.com/office/officeart/2005/8/layout/bProcess4" loCatId="process" qsTypeId="urn:microsoft.com/office/officeart/2005/8/quickstyle/simple1" qsCatId="simple" csTypeId="urn:microsoft.com/office/officeart/2005/8/colors/colorful1" csCatId="colorful" phldr="1"/>
      <dgm:spPr/>
      <dgm:t>
        <a:bodyPr/>
        <a:lstStyle/>
        <a:p>
          <a:endParaRPr lang="en-GB"/>
        </a:p>
      </dgm:t>
    </dgm:pt>
    <dgm:pt modelId="{DF6058DF-2B7F-4C6F-9F21-4B5849250A25}">
      <dgm:prSet phldrT="[Text]" custT="1"/>
      <dgm:spPr/>
      <dgm:t>
        <a:bodyPr/>
        <a:lstStyle/>
        <a:p>
          <a:r>
            <a:rPr lang="en-GB" sz="1400" b="0" dirty="0">
              <a:solidFill>
                <a:schemeClr val="tx1"/>
              </a:solidFill>
              <a:latin typeface="Montserrat Medium" panose="00000600000000000000" pitchFamily="2" charset="0"/>
            </a:rPr>
            <a:t>Define Your Campaign Goal </a:t>
          </a:r>
        </a:p>
      </dgm:t>
    </dgm:pt>
    <dgm:pt modelId="{D75026E7-E660-4F10-8635-7584539E13C6}" type="parTrans" cxnId="{A1BE67CD-D018-4BA7-AD92-14AD02E008C9}">
      <dgm:prSet/>
      <dgm:spPr/>
      <dgm:t>
        <a:bodyPr/>
        <a:lstStyle/>
        <a:p>
          <a:endParaRPr lang="en-GB"/>
        </a:p>
      </dgm:t>
    </dgm:pt>
    <dgm:pt modelId="{7EE3C19D-9AC1-4F3E-A83E-39A2B692EDAE}" type="sibTrans" cxnId="{A1BE67CD-D018-4BA7-AD92-14AD02E008C9}">
      <dgm:prSet/>
      <dgm:spPr/>
      <dgm:t>
        <a:bodyPr/>
        <a:lstStyle/>
        <a:p>
          <a:endParaRPr lang="en-GB" sz="1400" b="0">
            <a:solidFill>
              <a:schemeClr val="tx1"/>
            </a:solidFill>
          </a:endParaRPr>
        </a:p>
      </dgm:t>
    </dgm:pt>
    <dgm:pt modelId="{6123B33A-5332-4FC1-B63D-6FD23C3D54C4}">
      <dgm:prSet phldrT="[Text]" custT="1"/>
      <dgm:spPr/>
      <dgm:t>
        <a:bodyPr/>
        <a:lstStyle/>
        <a:p>
          <a:r>
            <a:rPr lang="en-GB" sz="1400" b="0" dirty="0">
              <a:solidFill>
                <a:schemeClr val="tx1"/>
              </a:solidFill>
              <a:latin typeface="Montserrat Medium" panose="00000600000000000000" pitchFamily="2" charset="0"/>
            </a:rPr>
            <a:t>Choose the Right Crowdfunding Platform </a:t>
          </a:r>
        </a:p>
      </dgm:t>
    </dgm:pt>
    <dgm:pt modelId="{315D229B-F84A-47F2-ADCE-EDA14E64FCCE}" type="parTrans" cxnId="{6D3B01BC-2012-4CA1-A8C6-34D858C39988}">
      <dgm:prSet/>
      <dgm:spPr/>
      <dgm:t>
        <a:bodyPr/>
        <a:lstStyle/>
        <a:p>
          <a:endParaRPr lang="en-GB"/>
        </a:p>
      </dgm:t>
    </dgm:pt>
    <dgm:pt modelId="{D92F7A5B-C6C2-418A-8D64-0B5D03E371F5}" type="sibTrans" cxnId="{6D3B01BC-2012-4CA1-A8C6-34D858C39988}">
      <dgm:prSet/>
      <dgm:spPr/>
      <dgm:t>
        <a:bodyPr/>
        <a:lstStyle/>
        <a:p>
          <a:endParaRPr lang="en-GB" sz="1400" b="0">
            <a:solidFill>
              <a:schemeClr val="tx1"/>
            </a:solidFill>
          </a:endParaRPr>
        </a:p>
      </dgm:t>
    </dgm:pt>
    <dgm:pt modelId="{1DE918C5-5953-49C4-AF1D-5EE0B28D330F}">
      <dgm:prSet phldrT="[Text]" custT="1"/>
      <dgm:spPr/>
      <dgm:t>
        <a:bodyPr/>
        <a:lstStyle/>
        <a:p>
          <a:r>
            <a:rPr lang="en-GB" sz="1400" b="0" dirty="0">
              <a:solidFill>
                <a:schemeClr val="tx1"/>
              </a:solidFill>
              <a:latin typeface="Montserrat Medium" panose="00000600000000000000" pitchFamily="2" charset="0"/>
            </a:rPr>
            <a:t>Create a Compelling Story </a:t>
          </a:r>
        </a:p>
      </dgm:t>
    </dgm:pt>
    <dgm:pt modelId="{7D6DF0E2-F930-4ED8-9EC7-639AA75253A2}" type="parTrans" cxnId="{539D26E1-3BC2-41DD-87E6-F92BF3BB8DFE}">
      <dgm:prSet/>
      <dgm:spPr/>
      <dgm:t>
        <a:bodyPr/>
        <a:lstStyle/>
        <a:p>
          <a:endParaRPr lang="en-GB"/>
        </a:p>
      </dgm:t>
    </dgm:pt>
    <dgm:pt modelId="{A150D4B4-1E81-46A0-9D0E-DCE2DFCF60B8}" type="sibTrans" cxnId="{539D26E1-3BC2-41DD-87E6-F92BF3BB8DFE}">
      <dgm:prSet/>
      <dgm:spPr/>
      <dgm:t>
        <a:bodyPr/>
        <a:lstStyle/>
        <a:p>
          <a:endParaRPr lang="en-GB" sz="1400" b="0">
            <a:solidFill>
              <a:schemeClr val="tx1"/>
            </a:solidFill>
          </a:endParaRPr>
        </a:p>
      </dgm:t>
    </dgm:pt>
    <dgm:pt modelId="{54F0FF25-1590-49A6-9036-E0826E164F97}">
      <dgm:prSet phldrT="[Text]" custT="1"/>
      <dgm:spPr/>
      <dgm:t>
        <a:bodyPr/>
        <a:lstStyle/>
        <a:p>
          <a:r>
            <a:rPr lang="en-GB" sz="1400" b="0" dirty="0">
              <a:solidFill>
                <a:schemeClr val="tx1"/>
              </a:solidFill>
              <a:latin typeface="Montserrat Medium" panose="00000600000000000000" pitchFamily="2" charset="0"/>
            </a:rPr>
            <a:t>Plan Your Marketing and Promotion</a:t>
          </a:r>
        </a:p>
      </dgm:t>
    </dgm:pt>
    <dgm:pt modelId="{A85E5B2A-D3C8-4532-8725-363DBBDD587C}" type="parTrans" cxnId="{18E50FB7-C487-4518-B05B-18C2BCEDF388}">
      <dgm:prSet/>
      <dgm:spPr/>
      <dgm:t>
        <a:bodyPr/>
        <a:lstStyle/>
        <a:p>
          <a:endParaRPr lang="en-GB"/>
        </a:p>
      </dgm:t>
    </dgm:pt>
    <dgm:pt modelId="{49878323-7B25-41B2-BD4E-1B3C82E8545D}" type="sibTrans" cxnId="{18E50FB7-C487-4518-B05B-18C2BCEDF388}">
      <dgm:prSet/>
      <dgm:spPr/>
      <dgm:t>
        <a:bodyPr/>
        <a:lstStyle/>
        <a:p>
          <a:endParaRPr lang="en-GB" sz="1400" b="0">
            <a:solidFill>
              <a:schemeClr val="tx1"/>
            </a:solidFill>
          </a:endParaRPr>
        </a:p>
      </dgm:t>
    </dgm:pt>
    <dgm:pt modelId="{D256277C-5859-4FA9-A4A8-D15AADB1F2F3}">
      <dgm:prSet phldrT="[Text]" custT="1"/>
      <dgm:spPr/>
      <dgm:t>
        <a:bodyPr/>
        <a:lstStyle/>
        <a:p>
          <a:r>
            <a:rPr lang="en-GB" sz="1400" b="0" dirty="0">
              <a:solidFill>
                <a:schemeClr val="tx1"/>
              </a:solidFill>
              <a:latin typeface="Montserrat Medium" panose="00000600000000000000" pitchFamily="2" charset="0"/>
            </a:rPr>
            <a:t>Offer Rewards or Incentives </a:t>
          </a:r>
        </a:p>
      </dgm:t>
    </dgm:pt>
    <dgm:pt modelId="{AA03AA61-A4B1-4C01-92C9-A63D33E2E8AB}" type="parTrans" cxnId="{E2C88C75-896A-4B47-BFF9-FEA203C24B58}">
      <dgm:prSet/>
      <dgm:spPr/>
      <dgm:t>
        <a:bodyPr/>
        <a:lstStyle/>
        <a:p>
          <a:endParaRPr lang="en-GB"/>
        </a:p>
      </dgm:t>
    </dgm:pt>
    <dgm:pt modelId="{EAD468E1-336F-45AE-8B61-1BAFCF5AB156}" type="sibTrans" cxnId="{E2C88C75-896A-4B47-BFF9-FEA203C24B58}">
      <dgm:prSet/>
      <dgm:spPr/>
      <dgm:t>
        <a:bodyPr/>
        <a:lstStyle/>
        <a:p>
          <a:endParaRPr lang="en-GB" sz="1400" b="0">
            <a:solidFill>
              <a:schemeClr val="tx1"/>
            </a:solidFill>
          </a:endParaRPr>
        </a:p>
      </dgm:t>
    </dgm:pt>
    <dgm:pt modelId="{3655CE70-AEA1-4A7F-8CE9-9F77A1A1F97A}">
      <dgm:prSet phldrT="[Text]" custT="1"/>
      <dgm:spPr/>
      <dgm:t>
        <a:bodyPr/>
        <a:lstStyle/>
        <a:p>
          <a:r>
            <a:rPr lang="en-GB" sz="1400" b="0" dirty="0">
              <a:solidFill>
                <a:schemeClr val="tx1"/>
              </a:solidFill>
              <a:latin typeface="Montserrat Medium" panose="00000600000000000000" pitchFamily="2" charset="0"/>
            </a:rPr>
            <a:t>Set a Realistic Funding Target </a:t>
          </a:r>
        </a:p>
      </dgm:t>
    </dgm:pt>
    <dgm:pt modelId="{7981CB2C-AB1D-446F-8F60-A2C2F32AB84B}" type="parTrans" cxnId="{A5D77AC3-396C-4105-AF00-D1A3C3CE7F24}">
      <dgm:prSet/>
      <dgm:spPr/>
      <dgm:t>
        <a:bodyPr/>
        <a:lstStyle/>
        <a:p>
          <a:endParaRPr lang="en-GB"/>
        </a:p>
      </dgm:t>
    </dgm:pt>
    <dgm:pt modelId="{021949BD-8378-472A-A1DB-9B20715AC66B}" type="sibTrans" cxnId="{A5D77AC3-396C-4105-AF00-D1A3C3CE7F24}">
      <dgm:prSet/>
      <dgm:spPr/>
      <dgm:t>
        <a:bodyPr/>
        <a:lstStyle/>
        <a:p>
          <a:endParaRPr lang="en-GB" sz="1400" b="0">
            <a:solidFill>
              <a:schemeClr val="tx1"/>
            </a:solidFill>
          </a:endParaRPr>
        </a:p>
      </dgm:t>
    </dgm:pt>
    <dgm:pt modelId="{4A12F764-D176-49FD-8E84-7E80ABCAD410}">
      <dgm:prSet phldrT="[Text]" custT="1"/>
      <dgm:spPr/>
      <dgm:t>
        <a:bodyPr/>
        <a:lstStyle/>
        <a:p>
          <a:r>
            <a:rPr lang="en-GB" sz="1400" b="0" dirty="0">
              <a:solidFill>
                <a:schemeClr val="tx1"/>
              </a:solidFill>
              <a:latin typeface="Montserrat Medium" panose="00000600000000000000" pitchFamily="2" charset="0"/>
            </a:rPr>
            <a:t>. Engage with Your Backers </a:t>
          </a:r>
        </a:p>
      </dgm:t>
    </dgm:pt>
    <dgm:pt modelId="{EADBD6BE-A1A1-4BBF-8044-65E6884B7E6A}" type="parTrans" cxnId="{D18C6923-A234-433A-A373-7BC966F54331}">
      <dgm:prSet/>
      <dgm:spPr/>
      <dgm:t>
        <a:bodyPr/>
        <a:lstStyle/>
        <a:p>
          <a:endParaRPr lang="en-GB"/>
        </a:p>
      </dgm:t>
    </dgm:pt>
    <dgm:pt modelId="{38E89243-ED60-4D90-9827-A791CBD7827D}" type="sibTrans" cxnId="{D18C6923-A234-433A-A373-7BC966F54331}">
      <dgm:prSet/>
      <dgm:spPr/>
      <dgm:t>
        <a:bodyPr/>
        <a:lstStyle/>
        <a:p>
          <a:endParaRPr lang="en-GB" sz="1400" b="0">
            <a:solidFill>
              <a:schemeClr val="tx1"/>
            </a:solidFill>
          </a:endParaRPr>
        </a:p>
      </dgm:t>
    </dgm:pt>
    <dgm:pt modelId="{BC8A1DB4-3D81-4507-BEEC-7CD407708ACB}">
      <dgm:prSet phldrT="[Text]" custT="1"/>
      <dgm:spPr/>
      <dgm:t>
        <a:bodyPr/>
        <a:lstStyle/>
        <a:p>
          <a:r>
            <a:rPr lang="en-GB" sz="1400" b="0" dirty="0">
              <a:solidFill>
                <a:schemeClr val="tx1"/>
              </a:solidFill>
              <a:latin typeface="Montserrat Medium" panose="00000600000000000000" pitchFamily="2" charset="0"/>
            </a:rPr>
            <a:t>Follow Through and Deliver </a:t>
          </a:r>
        </a:p>
      </dgm:t>
    </dgm:pt>
    <dgm:pt modelId="{878A5F12-B47B-466F-BB16-2A74B638E858}" type="parTrans" cxnId="{50EDD895-765C-4D18-8CB2-8B8C6683F198}">
      <dgm:prSet/>
      <dgm:spPr/>
      <dgm:t>
        <a:bodyPr/>
        <a:lstStyle/>
        <a:p>
          <a:endParaRPr lang="en-GB"/>
        </a:p>
      </dgm:t>
    </dgm:pt>
    <dgm:pt modelId="{426BFCFA-3FFD-459A-99BF-379E18CEA491}" type="sibTrans" cxnId="{50EDD895-765C-4D18-8CB2-8B8C6683F198}">
      <dgm:prSet/>
      <dgm:spPr/>
      <dgm:t>
        <a:bodyPr/>
        <a:lstStyle/>
        <a:p>
          <a:endParaRPr lang="en-GB"/>
        </a:p>
      </dgm:t>
    </dgm:pt>
    <dgm:pt modelId="{FB1A1605-3EDA-4AF5-A7EC-84BC37A2D949}" type="pres">
      <dgm:prSet presAssocID="{9D83ED52-68D2-4F32-8A14-C8E4BE5EE308}" presName="Name0" presStyleCnt="0">
        <dgm:presLayoutVars>
          <dgm:dir/>
          <dgm:resizeHandles/>
        </dgm:presLayoutVars>
      </dgm:prSet>
      <dgm:spPr/>
    </dgm:pt>
    <dgm:pt modelId="{6F90B098-BD67-4C97-A0DB-381E5F2FB470}" type="pres">
      <dgm:prSet presAssocID="{DF6058DF-2B7F-4C6F-9F21-4B5849250A25}" presName="compNode" presStyleCnt="0"/>
      <dgm:spPr/>
    </dgm:pt>
    <dgm:pt modelId="{33A40DD4-9892-4D6D-B239-27C10CE5B139}" type="pres">
      <dgm:prSet presAssocID="{DF6058DF-2B7F-4C6F-9F21-4B5849250A25}" presName="dummyConnPt" presStyleCnt="0"/>
      <dgm:spPr/>
    </dgm:pt>
    <dgm:pt modelId="{0014189D-7B5B-462A-9D1D-D91BFB233684}" type="pres">
      <dgm:prSet presAssocID="{DF6058DF-2B7F-4C6F-9F21-4B5849250A25}" presName="node" presStyleLbl="node1" presStyleIdx="0" presStyleCnt="8">
        <dgm:presLayoutVars>
          <dgm:bulletEnabled val="1"/>
        </dgm:presLayoutVars>
      </dgm:prSet>
      <dgm:spPr/>
    </dgm:pt>
    <dgm:pt modelId="{1ED2A944-CBD6-4159-B171-EAE1798CBC3E}" type="pres">
      <dgm:prSet presAssocID="{7EE3C19D-9AC1-4F3E-A83E-39A2B692EDAE}" presName="sibTrans" presStyleLbl="bgSibTrans2D1" presStyleIdx="0" presStyleCnt="7"/>
      <dgm:spPr/>
    </dgm:pt>
    <dgm:pt modelId="{78F6C369-481E-40E7-88F9-D10288FC4E6C}" type="pres">
      <dgm:prSet presAssocID="{6123B33A-5332-4FC1-B63D-6FD23C3D54C4}" presName="compNode" presStyleCnt="0"/>
      <dgm:spPr/>
    </dgm:pt>
    <dgm:pt modelId="{EB2412CE-3A07-4E05-82B2-ACE1200A9C52}" type="pres">
      <dgm:prSet presAssocID="{6123B33A-5332-4FC1-B63D-6FD23C3D54C4}" presName="dummyConnPt" presStyleCnt="0"/>
      <dgm:spPr/>
    </dgm:pt>
    <dgm:pt modelId="{DAE334A0-EA34-4396-B8B1-284FF434258D}" type="pres">
      <dgm:prSet presAssocID="{6123B33A-5332-4FC1-B63D-6FD23C3D54C4}" presName="node" presStyleLbl="node1" presStyleIdx="1" presStyleCnt="8">
        <dgm:presLayoutVars>
          <dgm:bulletEnabled val="1"/>
        </dgm:presLayoutVars>
      </dgm:prSet>
      <dgm:spPr/>
    </dgm:pt>
    <dgm:pt modelId="{00B882CB-CB1C-479C-927C-BF14247F4EA9}" type="pres">
      <dgm:prSet presAssocID="{D92F7A5B-C6C2-418A-8D64-0B5D03E371F5}" presName="sibTrans" presStyleLbl="bgSibTrans2D1" presStyleIdx="1" presStyleCnt="7"/>
      <dgm:spPr/>
    </dgm:pt>
    <dgm:pt modelId="{4EB924A8-CC22-481C-99B5-D449ECCDE1E6}" type="pres">
      <dgm:prSet presAssocID="{1DE918C5-5953-49C4-AF1D-5EE0B28D330F}" presName="compNode" presStyleCnt="0"/>
      <dgm:spPr/>
    </dgm:pt>
    <dgm:pt modelId="{3DA2F761-18F4-40B8-AB10-2F90E24BBC57}" type="pres">
      <dgm:prSet presAssocID="{1DE918C5-5953-49C4-AF1D-5EE0B28D330F}" presName="dummyConnPt" presStyleCnt="0"/>
      <dgm:spPr/>
    </dgm:pt>
    <dgm:pt modelId="{5D473295-3A6E-42B7-A85E-2EACDCACCC30}" type="pres">
      <dgm:prSet presAssocID="{1DE918C5-5953-49C4-AF1D-5EE0B28D330F}" presName="node" presStyleLbl="node1" presStyleIdx="2" presStyleCnt="8">
        <dgm:presLayoutVars>
          <dgm:bulletEnabled val="1"/>
        </dgm:presLayoutVars>
      </dgm:prSet>
      <dgm:spPr/>
    </dgm:pt>
    <dgm:pt modelId="{9731C8E6-A28D-49E9-BA9A-A5BD1180005F}" type="pres">
      <dgm:prSet presAssocID="{A150D4B4-1E81-46A0-9D0E-DCE2DFCF60B8}" presName="sibTrans" presStyleLbl="bgSibTrans2D1" presStyleIdx="2" presStyleCnt="7"/>
      <dgm:spPr/>
    </dgm:pt>
    <dgm:pt modelId="{022CC2D6-B571-4843-81EF-76CDC34C0B23}" type="pres">
      <dgm:prSet presAssocID="{54F0FF25-1590-49A6-9036-E0826E164F97}" presName="compNode" presStyleCnt="0"/>
      <dgm:spPr/>
    </dgm:pt>
    <dgm:pt modelId="{4782FE8B-0577-4B28-BACF-28B440446937}" type="pres">
      <dgm:prSet presAssocID="{54F0FF25-1590-49A6-9036-E0826E164F97}" presName="dummyConnPt" presStyleCnt="0"/>
      <dgm:spPr/>
    </dgm:pt>
    <dgm:pt modelId="{0866476A-F40A-4781-96D4-3F2D46EEC6AA}" type="pres">
      <dgm:prSet presAssocID="{54F0FF25-1590-49A6-9036-E0826E164F97}" presName="node" presStyleLbl="node1" presStyleIdx="3" presStyleCnt="8">
        <dgm:presLayoutVars>
          <dgm:bulletEnabled val="1"/>
        </dgm:presLayoutVars>
      </dgm:prSet>
      <dgm:spPr/>
    </dgm:pt>
    <dgm:pt modelId="{943B4D7A-0809-483E-B29B-EAA380D1020D}" type="pres">
      <dgm:prSet presAssocID="{49878323-7B25-41B2-BD4E-1B3C82E8545D}" presName="sibTrans" presStyleLbl="bgSibTrans2D1" presStyleIdx="3" presStyleCnt="7"/>
      <dgm:spPr/>
    </dgm:pt>
    <dgm:pt modelId="{6D9FFB0B-81FC-4105-9457-5BD9D18B9B37}" type="pres">
      <dgm:prSet presAssocID="{D256277C-5859-4FA9-A4A8-D15AADB1F2F3}" presName="compNode" presStyleCnt="0"/>
      <dgm:spPr/>
    </dgm:pt>
    <dgm:pt modelId="{2386D5DA-1DEB-470D-B0D0-ED15CB38D02A}" type="pres">
      <dgm:prSet presAssocID="{D256277C-5859-4FA9-A4A8-D15AADB1F2F3}" presName="dummyConnPt" presStyleCnt="0"/>
      <dgm:spPr/>
    </dgm:pt>
    <dgm:pt modelId="{4352380E-2E30-4965-A517-4B4CAA5205C9}" type="pres">
      <dgm:prSet presAssocID="{D256277C-5859-4FA9-A4A8-D15AADB1F2F3}" presName="node" presStyleLbl="node1" presStyleIdx="4" presStyleCnt="8">
        <dgm:presLayoutVars>
          <dgm:bulletEnabled val="1"/>
        </dgm:presLayoutVars>
      </dgm:prSet>
      <dgm:spPr/>
    </dgm:pt>
    <dgm:pt modelId="{7516C8B9-AEDB-4E17-A90F-BBC522653450}" type="pres">
      <dgm:prSet presAssocID="{EAD468E1-336F-45AE-8B61-1BAFCF5AB156}" presName="sibTrans" presStyleLbl="bgSibTrans2D1" presStyleIdx="4" presStyleCnt="7"/>
      <dgm:spPr/>
    </dgm:pt>
    <dgm:pt modelId="{467B6D53-F1F3-4117-B3A7-DC7E3451EFE8}" type="pres">
      <dgm:prSet presAssocID="{3655CE70-AEA1-4A7F-8CE9-9F77A1A1F97A}" presName="compNode" presStyleCnt="0"/>
      <dgm:spPr/>
    </dgm:pt>
    <dgm:pt modelId="{68C94FAE-5367-4C06-9067-4DFDDB94A7F0}" type="pres">
      <dgm:prSet presAssocID="{3655CE70-AEA1-4A7F-8CE9-9F77A1A1F97A}" presName="dummyConnPt" presStyleCnt="0"/>
      <dgm:spPr/>
    </dgm:pt>
    <dgm:pt modelId="{4CCE8C3E-7D1F-4349-8BA7-54F12BDC857C}" type="pres">
      <dgm:prSet presAssocID="{3655CE70-AEA1-4A7F-8CE9-9F77A1A1F97A}" presName="node" presStyleLbl="node1" presStyleIdx="5" presStyleCnt="8">
        <dgm:presLayoutVars>
          <dgm:bulletEnabled val="1"/>
        </dgm:presLayoutVars>
      </dgm:prSet>
      <dgm:spPr/>
    </dgm:pt>
    <dgm:pt modelId="{0C85C96F-C4DB-4156-831E-46FCC13DD292}" type="pres">
      <dgm:prSet presAssocID="{021949BD-8378-472A-A1DB-9B20715AC66B}" presName="sibTrans" presStyleLbl="bgSibTrans2D1" presStyleIdx="5" presStyleCnt="7"/>
      <dgm:spPr/>
    </dgm:pt>
    <dgm:pt modelId="{72FC6011-7AA2-40C0-B5B3-24DEBE0CE4A1}" type="pres">
      <dgm:prSet presAssocID="{4A12F764-D176-49FD-8E84-7E80ABCAD410}" presName="compNode" presStyleCnt="0"/>
      <dgm:spPr/>
    </dgm:pt>
    <dgm:pt modelId="{4FD357F9-D845-4660-A1A0-DAB91640A415}" type="pres">
      <dgm:prSet presAssocID="{4A12F764-D176-49FD-8E84-7E80ABCAD410}" presName="dummyConnPt" presStyleCnt="0"/>
      <dgm:spPr/>
    </dgm:pt>
    <dgm:pt modelId="{EC19F852-06FB-4B3F-9014-2FE1B4397B86}" type="pres">
      <dgm:prSet presAssocID="{4A12F764-D176-49FD-8E84-7E80ABCAD410}" presName="node" presStyleLbl="node1" presStyleIdx="6" presStyleCnt="8">
        <dgm:presLayoutVars>
          <dgm:bulletEnabled val="1"/>
        </dgm:presLayoutVars>
      </dgm:prSet>
      <dgm:spPr/>
    </dgm:pt>
    <dgm:pt modelId="{989C76BB-7373-421B-8146-170C8B0D9B79}" type="pres">
      <dgm:prSet presAssocID="{38E89243-ED60-4D90-9827-A791CBD7827D}" presName="sibTrans" presStyleLbl="bgSibTrans2D1" presStyleIdx="6" presStyleCnt="7"/>
      <dgm:spPr/>
    </dgm:pt>
    <dgm:pt modelId="{3A30DB9F-2EFF-4C5B-89CE-7A7E8B13AA42}" type="pres">
      <dgm:prSet presAssocID="{BC8A1DB4-3D81-4507-BEEC-7CD407708ACB}" presName="compNode" presStyleCnt="0"/>
      <dgm:spPr/>
    </dgm:pt>
    <dgm:pt modelId="{83884476-9C3F-4CE2-9373-7B85DD2A968B}" type="pres">
      <dgm:prSet presAssocID="{BC8A1DB4-3D81-4507-BEEC-7CD407708ACB}" presName="dummyConnPt" presStyleCnt="0"/>
      <dgm:spPr/>
    </dgm:pt>
    <dgm:pt modelId="{F3943511-C1A0-4D2A-B116-7BCF034C0C12}" type="pres">
      <dgm:prSet presAssocID="{BC8A1DB4-3D81-4507-BEEC-7CD407708ACB}" presName="node" presStyleLbl="node1" presStyleIdx="7" presStyleCnt="8">
        <dgm:presLayoutVars>
          <dgm:bulletEnabled val="1"/>
        </dgm:presLayoutVars>
      </dgm:prSet>
      <dgm:spPr/>
    </dgm:pt>
  </dgm:ptLst>
  <dgm:cxnLst>
    <dgm:cxn modelId="{D18C6923-A234-433A-A373-7BC966F54331}" srcId="{9D83ED52-68D2-4F32-8A14-C8E4BE5EE308}" destId="{4A12F764-D176-49FD-8E84-7E80ABCAD410}" srcOrd="6" destOrd="0" parTransId="{EADBD6BE-A1A1-4BBF-8044-65E6884B7E6A}" sibTransId="{38E89243-ED60-4D90-9827-A791CBD7827D}"/>
    <dgm:cxn modelId="{835A545B-F616-4DD2-856A-B504DCAE0918}" type="presOf" srcId="{3655CE70-AEA1-4A7F-8CE9-9F77A1A1F97A}" destId="{4CCE8C3E-7D1F-4349-8BA7-54F12BDC857C}" srcOrd="0" destOrd="0" presId="urn:microsoft.com/office/officeart/2005/8/layout/bProcess4"/>
    <dgm:cxn modelId="{ED4A385C-0C65-414E-A7DC-42B51FBA2446}" type="presOf" srcId="{EAD468E1-336F-45AE-8B61-1BAFCF5AB156}" destId="{7516C8B9-AEDB-4E17-A90F-BBC522653450}" srcOrd="0" destOrd="0" presId="urn:microsoft.com/office/officeart/2005/8/layout/bProcess4"/>
    <dgm:cxn modelId="{61D69242-5817-41AD-A30B-522EA4DEC95B}" type="presOf" srcId="{6123B33A-5332-4FC1-B63D-6FD23C3D54C4}" destId="{DAE334A0-EA34-4396-B8B1-284FF434258D}" srcOrd="0" destOrd="0" presId="urn:microsoft.com/office/officeart/2005/8/layout/bProcess4"/>
    <dgm:cxn modelId="{AA981845-5F9B-46D8-9E6F-E02C50822B3D}" type="presOf" srcId="{021949BD-8378-472A-A1DB-9B20715AC66B}" destId="{0C85C96F-C4DB-4156-831E-46FCC13DD292}" srcOrd="0" destOrd="0" presId="urn:microsoft.com/office/officeart/2005/8/layout/bProcess4"/>
    <dgm:cxn modelId="{55554B45-1BD7-42B8-AC1A-F2877C3E0FC7}" type="presOf" srcId="{D92F7A5B-C6C2-418A-8D64-0B5D03E371F5}" destId="{00B882CB-CB1C-479C-927C-BF14247F4EA9}" srcOrd="0" destOrd="0" presId="urn:microsoft.com/office/officeart/2005/8/layout/bProcess4"/>
    <dgm:cxn modelId="{4E0E4D4A-D400-459C-ABD4-F39B90F71201}" type="presOf" srcId="{D256277C-5859-4FA9-A4A8-D15AADB1F2F3}" destId="{4352380E-2E30-4965-A517-4B4CAA5205C9}" srcOrd="0" destOrd="0" presId="urn:microsoft.com/office/officeart/2005/8/layout/bProcess4"/>
    <dgm:cxn modelId="{6E399C70-E621-4605-909B-5C41083371D8}" type="presOf" srcId="{DF6058DF-2B7F-4C6F-9F21-4B5849250A25}" destId="{0014189D-7B5B-462A-9D1D-D91BFB233684}" srcOrd="0" destOrd="0" presId="urn:microsoft.com/office/officeart/2005/8/layout/bProcess4"/>
    <dgm:cxn modelId="{E2C88C75-896A-4B47-BFF9-FEA203C24B58}" srcId="{9D83ED52-68D2-4F32-8A14-C8E4BE5EE308}" destId="{D256277C-5859-4FA9-A4A8-D15AADB1F2F3}" srcOrd="4" destOrd="0" parTransId="{AA03AA61-A4B1-4C01-92C9-A63D33E2E8AB}" sibTransId="{EAD468E1-336F-45AE-8B61-1BAFCF5AB156}"/>
    <dgm:cxn modelId="{E5A0335A-69A7-45AA-90B7-ECE2C9A729DE}" type="presOf" srcId="{7EE3C19D-9AC1-4F3E-A83E-39A2B692EDAE}" destId="{1ED2A944-CBD6-4159-B171-EAE1798CBC3E}" srcOrd="0" destOrd="0" presId="urn:microsoft.com/office/officeart/2005/8/layout/bProcess4"/>
    <dgm:cxn modelId="{1DA0137E-81B9-48EE-A0B2-FE86D4701C3A}" type="presOf" srcId="{38E89243-ED60-4D90-9827-A791CBD7827D}" destId="{989C76BB-7373-421B-8146-170C8B0D9B79}" srcOrd="0" destOrd="0" presId="urn:microsoft.com/office/officeart/2005/8/layout/bProcess4"/>
    <dgm:cxn modelId="{70C6A38F-C799-4AA5-984E-6EF9A70F7663}" type="presOf" srcId="{1DE918C5-5953-49C4-AF1D-5EE0B28D330F}" destId="{5D473295-3A6E-42B7-A85E-2EACDCACCC30}" srcOrd="0" destOrd="0" presId="urn:microsoft.com/office/officeart/2005/8/layout/bProcess4"/>
    <dgm:cxn modelId="{1D2DBB92-A3C4-4C43-9C0F-E2DFD3CEC9DE}" type="presOf" srcId="{9D83ED52-68D2-4F32-8A14-C8E4BE5EE308}" destId="{FB1A1605-3EDA-4AF5-A7EC-84BC37A2D949}" srcOrd="0" destOrd="0" presId="urn:microsoft.com/office/officeart/2005/8/layout/bProcess4"/>
    <dgm:cxn modelId="{508BEB92-6CAE-49E6-B847-06E47DA14A08}" type="presOf" srcId="{4A12F764-D176-49FD-8E84-7E80ABCAD410}" destId="{EC19F852-06FB-4B3F-9014-2FE1B4397B86}" srcOrd="0" destOrd="0" presId="urn:microsoft.com/office/officeart/2005/8/layout/bProcess4"/>
    <dgm:cxn modelId="{454C8994-F8BE-431A-B3E4-0631B87924B7}" type="presOf" srcId="{49878323-7B25-41B2-BD4E-1B3C82E8545D}" destId="{943B4D7A-0809-483E-B29B-EAA380D1020D}" srcOrd="0" destOrd="0" presId="urn:microsoft.com/office/officeart/2005/8/layout/bProcess4"/>
    <dgm:cxn modelId="{50EDD895-765C-4D18-8CB2-8B8C6683F198}" srcId="{9D83ED52-68D2-4F32-8A14-C8E4BE5EE308}" destId="{BC8A1DB4-3D81-4507-BEEC-7CD407708ACB}" srcOrd="7" destOrd="0" parTransId="{878A5F12-B47B-466F-BB16-2A74B638E858}" sibTransId="{426BFCFA-3FFD-459A-99BF-379E18CEA491}"/>
    <dgm:cxn modelId="{18E50FB7-C487-4518-B05B-18C2BCEDF388}" srcId="{9D83ED52-68D2-4F32-8A14-C8E4BE5EE308}" destId="{54F0FF25-1590-49A6-9036-E0826E164F97}" srcOrd="3" destOrd="0" parTransId="{A85E5B2A-D3C8-4532-8725-363DBBDD587C}" sibTransId="{49878323-7B25-41B2-BD4E-1B3C82E8545D}"/>
    <dgm:cxn modelId="{6D3B01BC-2012-4CA1-A8C6-34D858C39988}" srcId="{9D83ED52-68D2-4F32-8A14-C8E4BE5EE308}" destId="{6123B33A-5332-4FC1-B63D-6FD23C3D54C4}" srcOrd="1" destOrd="0" parTransId="{315D229B-F84A-47F2-ADCE-EDA14E64FCCE}" sibTransId="{D92F7A5B-C6C2-418A-8D64-0B5D03E371F5}"/>
    <dgm:cxn modelId="{A5D77AC3-396C-4105-AF00-D1A3C3CE7F24}" srcId="{9D83ED52-68D2-4F32-8A14-C8E4BE5EE308}" destId="{3655CE70-AEA1-4A7F-8CE9-9F77A1A1F97A}" srcOrd="5" destOrd="0" parTransId="{7981CB2C-AB1D-446F-8F60-A2C2F32AB84B}" sibTransId="{021949BD-8378-472A-A1DB-9B20715AC66B}"/>
    <dgm:cxn modelId="{A1BE67CD-D018-4BA7-AD92-14AD02E008C9}" srcId="{9D83ED52-68D2-4F32-8A14-C8E4BE5EE308}" destId="{DF6058DF-2B7F-4C6F-9F21-4B5849250A25}" srcOrd="0" destOrd="0" parTransId="{D75026E7-E660-4F10-8635-7584539E13C6}" sibTransId="{7EE3C19D-9AC1-4F3E-A83E-39A2B692EDAE}"/>
    <dgm:cxn modelId="{96248DE0-B928-439F-A26D-CC93CAEA35CC}" type="presOf" srcId="{A150D4B4-1E81-46A0-9D0E-DCE2DFCF60B8}" destId="{9731C8E6-A28D-49E9-BA9A-A5BD1180005F}" srcOrd="0" destOrd="0" presId="urn:microsoft.com/office/officeart/2005/8/layout/bProcess4"/>
    <dgm:cxn modelId="{539D26E1-3BC2-41DD-87E6-F92BF3BB8DFE}" srcId="{9D83ED52-68D2-4F32-8A14-C8E4BE5EE308}" destId="{1DE918C5-5953-49C4-AF1D-5EE0B28D330F}" srcOrd="2" destOrd="0" parTransId="{7D6DF0E2-F930-4ED8-9EC7-639AA75253A2}" sibTransId="{A150D4B4-1E81-46A0-9D0E-DCE2DFCF60B8}"/>
    <dgm:cxn modelId="{8DFFCBF0-A8A1-463A-8A85-5147B6227044}" type="presOf" srcId="{BC8A1DB4-3D81-4507-BEEC-7CD407708ACB}" destId="{F3943511-C1A0-4D2A-B116-7BCF034C0C12}" srcOrd="0" destOrd="0" presId="urn:microsoft.com/office/officeart/2005/8/layout/bProcess4"/>
    <dgm:cxn modelId="{E9FE4CF9-6DCA-4E61-9912-DFFB13D8D389}" type="presOf" srcId="{54F0FF25-1590-49A6-9036-E0826E164F97}" destId="{0866476A-F40A-4781-96D4-3F2D46EEC6AA}" srcOrd="0" destOrd="0" presId="urn:microsoft.com/office/officeart/2005/8/layout/bProcess4"/>
    <dgm:cxn modelId="{42B2997E-5053-4954-A718-6FB6E41693D7}" type="presParOf" srcId="{FB1A1605-3EDA-4AF5-A7EC-84BC37A2D949}" destId="{6F90B098-BD67-4C97-A0DB-381E5F2FB470}" srcOrd="0" destOrd="0" presId="urn:microsoft.com/office/officeart/2005/8/layout/bProcess4"/>
    <dgm:cxn modelId="{2C4F4865-170B-4116-A2E1-E5FD143D37B7}" type="presParOf" srcId="{6F90B098-BD67-4C97-A0DB-381E5F2FB470}" destId="{33A40DD4-9892-4D6D-B239-27C10CE5B139}" srcOrd="0" destOrd="0" presId="urn:microsoft.com/office/officeart/2005/8/layout/bProcess4"/>
    <dgm:cxn modelId="{7D0CF15B-3B45-4705-BD5E-9CC04E8A552E}" type="presParOf" srcId="{6F90B098-BD67-4C97-A0DB-381E5F2FB470}" destId="{0014189D-7B5B-462A-9D1D-D91BFB233684}" srcOrd="1" destOrd="0" presId="urn:microsoft.com/office/officeart/2005/8/layout/bProcess4"/>
    <dgm:cxn modelId="{A17167E9-33A0-4EA4-A336-DEECF4640546}" type="presParOf" srcId="{FB1A1605-3EDA-4AF5-A7EC-84BC37A2D949}" destId="{1ED2A944-CBD6-4159-B171-EAE1798CBC3E}" srcOrd="1" destOrd="0" presId="urn:microsoft.com/office/officeart/2005/8/layout/bProcess4"/>
    <dgm:cxn modelId="{C7231126-71A0-4E7D-9C22-6475E041035F}" type="presParOf" srcId="{FB1A1605-3EDA-4AF5-A7EC-84BC37A2D949}" destId="{78F6C369-481E-40E7-88F9-D10288FC4E6C}" srcOrd="2" destOrd="0" presId="urn:microsoft.com/office/officeart/2005/8/layout/bProcess4"/>
    <dgm:cxn modelId="{9830E2E8-2715-4BB6-BD47-4DAF53BE87BD}" type="presParOf" srcId="{78F6C369-481E-40E7-88F9-D10288FC4E6C}" destId="{EB2412CE-3A07-4E05-82B2-ACE1200A9C52}" srcOrd="0" destOrd="0" presId="urn:microsoft.com/office/officeart/2005/8/layout/bProcess4"/>
    <dgm:cxn modelId="{BBAD7316-143B-42E1-97DD-8F9267D8D52B}" type="presParOf" srcId="{78F6C369-481E-40E7-88F9-D10288FC4E6C}" destId="{DAE334A0-EA34-4396-B8B1-284FF434258D}" srcOrd="1" destOrd="0" presId="urn:microsoft.com/office/officeart/2005/8/layout/bProcess4"/>
    <dgm:cxn modelId="{E6335E1D-9DF1-4AD7-AC35-6B28C787F5F8}" type="presParOf" srcId="{FB1A1605-3EDA-4AF5-A7EC-84BC37A2D949}" destId="{00B882CB-CB1C-479C-927C-BF14247F4EA9}" srcOrd="3" destOrd="0" presId="urn:microsoft.com/office/officeart/2005/8/layout/bProcess4"/>
    <dgm:cxn modelId="{6503E7A9-8D3D-4135-B348-8AB5C93638D2}" type="presParOf" srcId="{FB1A1605-3EDA-4AF5-A7EC-84BC37A2D949}" destId="{4EB924A8-CC22-481C-99B5-D449ECCDE1E6}" srcOrd="4" destOrd="0" presId="urn:microsoft.com/office/officeart/2005/8/layout/bProcess4"/>
    <dgm:cxn modelId="{36B75784-2A03-41A2-8DC0-8C3E14382B17}" type="presParOf" srcId="{4EB924A8-CC22-481C-99B5-D449ECCDE1E6}" destId="{3DA2F761-18F4-40B8-AB10-2F90E24BBC57}" srcOrd="0" destOrd="0" presId="urn:microsoft.com/office/officeart/2005/8/layout/bProcess4"/>
    <dgm:cxn modelId="{97840105-4328-4862-A827-6DA1E4D1AA89}" type="presParOf" srcId="{4EB924A8-CC22-481C-99B5-D449ECCDE1E6}" destId="{5D473295-3A6E-42B7-A85E-2EACDCACCC30}" srcOrd="1" destOrd="0" presId="urn:microsoft.com/office/officeart/2005/8/layout/bProcess4"/>
    <dgm:cxn modelId="{62C37A46-D4C2-4405-A385-DC8804087BD4}" type="presParOf" srcId="{FB1A1605-3EDA-4AF5-A7EC-84BC37A2D949}" destId="{9731C8E6-A28D-49E9-BA9A-A5BD1180005F}" srcOrd="5" destOrd="0" presId="urn:microsoft.com/office/officeart/2005/8/layout/bProcess4"/>
    <dgm:cxn modelId="{E6E1972A-0B9B-44F9-B9DF-4FA3CFD0D054}" type="presParOf" srcId="{FB1A1605-3EDA-4AF5-A7EC-84BC37A2D949}" destId="{022CC2D6-B571-4843-81EF-76CDC34C0B23}" srcOrd="6" destOrd="0" presId="urn:microsoft.com/office/officeart/2005/8/layout/bProcess4"/>
    <dgm:cxn modelId="{2483AF8C-919F-4DF1-B9FF-583358D3BE4D}" type="presParOf" srcId="{022CC2D6-B571-4843-81EF-76CDC34C0B23}" destId="{4782FE8B-0577-4B28-BACF-28B440446937}" srcOrd="0" destOrd="0" presId="urn:microsoft.com/office/officeart/2005/8/layout/bProcess4"/>
    <dgm:cxn modelId="{B9BDCA1B-DCA5-4802-A59F-910738FC6CE8}" type="presParOf" srcId="{022CC2D6-B571-4843-81EF-76CDC34C0B23}" destId="{0866476A-F40A-4781-96D4-3F2D46EEC6AA}" srcOrd="1" destOrd="0" presId="urn:microsoft.com/office/officeart/2005/8/layout/bProcess4"/>
    <dgm:cxn modelId="{91A57845-B996-4106-9B2F-6B1FA33772C0}" type="presParOf" srcId="{FB1A1605-3EDA-4AF5-A7EC-84BC37A2D949}" destId="{943B4D7A-0809-483E-B29B-EAA380D1020D}" srcOrd="7" destOrd="0" presId="urn:microsoft.com/office/officeart/2005/8/layout/bProcess4"/>
    <dgm:cxn modelId="{7E1DF657-8835-4EE6-8E9D-230FAC9DC6F8}" type="presParOf" srcId="{FB1A1605-3EDA-4AF5-A7EC-84BC37A2D949}" destId="{6D9FFB0B-81FC-4105-9457-5BD9D18B9B37}" srcOrd="8" destOrd="0" presId="urn:microsoft.com/office/officeart/2005/8/layout/bProcess4"/>
    <dgm:cxn modelId="{D62F077F-7FF6-4B03-9569-4F8FB251D42F}" type="presParOf" srcId="{6D9FFB0B-81FC-4105-9457-5BD9D18B9B37}" destId="{2386D5DA-1DEB-470D-B0D0-ED15CB38D02A}" srcOrd="0" destOrd="0" presId="urn:microsoft.com/office/officeart/2005/8/layout/bProcess4"/>
    <dgm:cxn modelId="{6F9F8E99-0B1E-46A4-95B0-F69B3FC9EA87}" type="presParOf" srcId="{6D9FFB0B-81FC-4105-9457-5BD9D18B9B37}" destId="{4352380E-2E30-4965-A517-4B4CAA5205C9}" srcOrd="1" destOrd="0" presId="urn:microsoft.com/office/officeart/2005/8/layout/bProcess4"/>
    <dgm:cxn modelId="{4C3A787D-C892-4F60-8617-D749EA2416AE}" type="presParOf" srcId="{FB1A1605-3EDA-4AF5-A7EC-84BC37A2D949}" destId="{7516C8B9-AEDB-4E17-A90F-BBC522653450}" srcOrd="9" destOrd="0" presId="urn:microsoft.com/office/officeart/2005/8/layout/bProcess4"/>
    <dgm:cxn modelId="{65D8623C-0307-4DDB-99FE-42B79FE25195}" type="presParOf" srcId="{FB1A1605-3EDA-4AF5-A7EC-84BC37A2D949}" destId="{467B6D53-F1F3-4117-B3A7-DC7E3451EFE8}" srcOrd="10" destOrd="0" presId="urn:microsoft.com/office/officeart/2005/8/layout/bProcess4"/>
    <dgm:cxn modelId="{6981C308-0EDA-47AF-99EB-DDF93C67B9B2}" type="presParOf" srcId="{467B6D53-F1F3-4117-B3A7-DC7E3451EFE8}" destId="{68C94FAE-5367-4C06-9067-4DFDDB94A7F0}" srcOrd="0" destOrd="0" presId="urn:microsoft.com/office/officeart/2005/8/layout/bProcess4"/>
    <dgm:cxn modelId="{4EECCB4D-1C1E-4BB1-86C9-275C8CCA6A91}" type="presParOf" srcId="{467B6D53-F1F3-4117-B3A7-DC7E3451EFE8}" destId="{4CCE8C3E-7D1F-4349-8BA7-54F12BDC857C}" srcOrd="1" destOrd="0" presId="urn:microsoft.com/office/officeart/2005/8/layout/bProcess4"/>
    <dgm:cxn modelId="{7D2C4E04-49BE-480F-9071-C0EE16B5527A}" type="presParOf" srcId="{FB1A1605-3EDA-4AF5-A7EC-84BC37A2D949}" destId="{0C85C96F-C4DB-4156-831E-46FCC13DD292}" srcOrd="11" destOrd="0" presId="urn:microsoft.com/office/officeart/2005/8/layout/bProcess4"/>
    <dgm:cxn modelId="{1270B099-E2D4-48D5-9C0D-3D18174EE2D2}" type="presParOf" srcId="{FB1A1605-3EDA-4AF5-A7EC-84BC37A2D949}" destId="{72FC6011-7AA2-40C0-B5B3-24DEBE0CE4A1}" srcOrd="12" destOrd="0" presId="urn:microsoft.com/office/officeart/2005/8/layout/bProcess4"/>
    <dgm:cxn modelId="{0F0ED394-6F41-4688-8780-107EBDE933E2}" type="presParOf" srcId="{72FC6011-7AA2-40C0-B5B3-24DEBE0CE4A1}" destId="{4FD357F9-D845-4660-A1A0-DAB91640A415}" srcOrd="0" destOrd="0" presId="urn:microsoft.com/office/officeart/2005/8/layout/bProcess4"/>
    <dgm:cxn modelId="{E88E47AF-37C0-449F-9025-B96C0B2290FE}" type="presParOf" srcId="{72FC6011-7AA2-40C0-B5B3-24DEBE0CE4A1}" destId="{EC19F852-06FB-4B3F-9014-2FE1B4397B86}" srcOrd="1" destOrd="0" presId="urn:microsoft.com/office/officeart/2005/8/layout/bProcess4"/>
    <dgm:cxn modelId="{F73A5602-3C21-461B-B758-54319AFC9999}" type="presParOf" srcId="{FB1A1605-3EDA-4AF5-A7EC-84BC37A2D949}" destId="{989C76BB-7373-421B-8146-170C8B0D9B79}" srcOrd="13" destOrd="0" presId="urn:microsoft.com/office/officeart/2005/8/layout/bProcess4"/>
    <dgm:cxn modelId="{14535FE6-3856-49AB-812D-D8F9734B31C3}" type="presParOf" srcId="{FB1A1605-3EDA-4AF5-A7EC-84BC37A2D949}" destId="{3A30DB9F-2EFF-4C5B-89CE-7A7E8B13AA42}" srcOrd="14" destOrd="0" presId="urn:microsoft.com/office/officeart/2005/8/layout/bProcess4"/>
    <dgm:cxn modelId="{6CECA436-D92C-4257-8BB3-008E21BD111E}" type="presParOf" srcId="{3A30DB9F-2EFF-4C5B-89CE-7A7E8B13AA42}" destId="{83884476-9C3F-4CE2-9373-7B85DD2A968B}" srcOrd="0" destOrd="0" presId="urn:microsoft.com/office/officeart/2005/8/layout/bProcess4"/>
    <dgm:cxn modelId="{112A1A10-9F8D-434A-A52B-83E69B06D0A0}" type="presParOf" srcId="{3A30DB9F-2EFF-4C5B-89CE-7A7E8B13AA42}" destId="{F3943511-C1A0-4D2A-B116-7BCF034C0C1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8988608-CD9D-4FF0-961A-2599B51373BB}" type="doc">
      <dgm:prSet loTypeId="urn:microsoft.com/office/officeart/2008/layout/HorizontalMultiLevelHierarchy" loCatId="hierarchy" qsTypeId="urn:microsoft.com/office/officeart/2005/8/quickstyle/simple1" qsCatId="simple" csTypeId="urn:microsoft.com/office/officeart/2005/8/colors/colorful1" csCatId="colorful" phldr="1"/>
      <dgm:spPr/>
      <dgm:t>
        <a:bodyPr/>
        <a:lstStyle/>
        <a:p>
          <a:endParaRPr lang="en-GB"/>
        </a:p>
      </dgm:t>
    </dgm:pt>
    <dgm:pt modelId="{906CB42A-0725-4209-8990-30482EBCAABE}">
      <dgm:prSet phldrT="[Text]" custT="1"/>
      <dgm:spPr>
        <a:solidFill>
          <a:srgbClr val="0693E3"/>
        </a:solidFill>
      </dgm:spPr>
      <dgm:t>
        <a:bodyPr/>
        <a:lstStyle/>
        <a:p>
          <a:r>
            <a:rPr lang="en-GB" sz="1600" b="1" dirty="0">
              <a:latin typeface="Montserrat SemiBold" panose="00000700000000000000" pitchFamily="2" charset="0"/>
            </a:rPr>
            <a:t>Why Consortium Formation</a:t>
          </a:r>
        </a:p>
      </dgm:t>
    </dgm:pt>
    <dgm:pt modelId="{0CED8DD0-E720-4105-8C45-EABD247A4843}" type="parTrans" cxnId="{AE394E86-C4A4-4E86-918E-3196F93CBCAF}">
      <dgm:prSet/>
      <dgm:spPr/>
      <dgm:t>
        <a:bodyPr/>
        <a:lstStyle/>
        <a:p>
          <a:endParaRPr lang="en-GB" sz="1600">
            <a:latin typeface="Montserrat SemiBold" panose="00000700000000000000" pitchFamily="2" charset="0"/>
          </a:endParaRPr>
        </a:p>
      </dgm:t>
    </dgm:pt>
    <dgm:pt modelId="{8C279F2D-18E2-4199-A7CD-A6B1DAA0A348}" type="sibTrans" cxnId="{AE394E86-C4A4-4E86-918E-3196F93CBCAF}">
      <dgm:prSet/>
      <dgm:spPr/>
      <dgm:t>
        <a:bodyPr/>
        <a:lstStyle/>
        <a:p>
          <a:endParaRPr lang="en-GB" sz="1600">
            <a:latin typeface="Montserrat SemiBold" panose="00000700000000000000" pitchFamily="2" charset="0"/>
          </a:endParaRPr>
        </a:p>
      </dgm:t>
    </dgm:pt>
    <dgm:pt modelId="{2D287A6E-5E1C-4BDF-9A13-FDF9CE5EBD48}">
      <dgm:prSet phldrT="[Text]" custT="1"/>
      <dgm:spPr/>
      <dgm:t>
        <a:bodyPr/>
        <a:lstStyle/>
        <a:p>
          <a:r>
            <a:rPr lang="en-GB" sz="1600" b="0" dirty="0">
              <a:latin typeface="Montserrat SemiBold" panose="00000700000000000000" pitchFamily="2" charset="0"/>
            </a:rPr>
            <a:t>Shared Resources</a:t>
          </a:r>
        </a:p>
      </dgm:t>
    </dgm:pt>
    <dgm:pt modelId="{B2C71940-6F12-499B-8166-AC50454F5ACE}" type="parTrans" cxnId="{5AAF5690-46D1-4C91-A3A2-D5CCE31A78BE}">
      <dgm:prSet custT="1"/>
      <dgm:spPr/>
      <dgm:t>
        <a:bodyPr/>
        <a:lstStyle/>
        <a:p>
          <a:endParaRPr lang="en-GB" sz="1600" b="0">
            <a:latin typeface="Montserrat SemiBold" panose="00000700000000000000" pitchFamily="2" charset="0"/>
          </a:endParaRPr>
        </a:p>
      </dgm:t>
    </dgm:pt>
    <dgm:pt modelId="{32821B34-BAC4-4E72-BEA6-3561AF96136C}" type="sibTrans" cxnId="{5AAF5690-46D1-4C91-A3A2-D5CCE31A78BE}">
      <dgm:prSet/>
      <dgm:spPr/>
      <dgm:t>
        <a:bodyPr/>
        <a:lstStyle/>
        <a:p>
          <a:endParaRPr lang="en-GB" sz="1600">
            <a:latin typeface="Montserrat SemiBold" panose="00000700000000000000" pitchFamily="2" charset="0"/>
          </a:endParaRPr>
        </a:p>
      </dgm:t>
    </dgm:pt>
    <dgm:pt modelId="{9BDFB0E6-3B3D-4EE4-936A-13E34A438D73}">
      <dgm:prSet phldrT="[Text]" custT="1"/>
      <dgm:spPr/>
      <dgm:t>
        <a:bodyPr/>
        <a:lstStyle/>
        <a:p>
          <a:r>
            <a:rPr lang="en-GB" sz="1600" b="0" dirty="0">
              <a:latin typeface="Montserrat SemiBold" panose="00000700000000000000" pitchFamily="2" charset="0"/>
            </a:rPr>
            <a:t>Increased Credibility and Influence</a:t>
          </a:r>
        </a:p>
      </dgm:t>
    </dgm:pt>
    <dgm:pt modelId="{D2ED76F3-7D14-401E-977A-7022646E385B}" type="parTrans" cxnId="{B76F5449-56FB-42A3-AF91-3700A48B2DC0}">
      <dgm:prSet custT="1"/>
      <dgm:spPr/>
      <dgm:t>
        <a:bodyPr/>
        <a:lstStyle/>
        <a:p>
          <a:endParaRPr lang="en-GB" sz="1600" b="0">
            <a:latin typeface="Montserrat SemiBold" panose="00000700000000000000" pitchFamily="2" charset="0"/>
          </a:endParaRPr>
        </a:p>
      </dgm:t>
    </dgm:pt>
    <dgm:pt modelId="{5AC322F2-17D5-48C1-BB2F-4108173FCCC6}" type="sibTrans" cxnId="{B76F5449-56FB-42A3-AF91-3700A48B2DC0}">
      <dgm:prSet/>
      <dgm:spPr/>
      <dgm:t>
        <a:bodyPr/>
        <a:lstStyle/>
        <a:p>
          <a:endParaRPr lang="en-GB" sz="1600">
            <a:latin typeface="Montserrat SemiBold" panose="00000700000000000000" pitchFamily="2" charset="0"/>
          </a:endParaRPr>
        </a:p>
      </dgm:t>
    </dgm:pt>
    <dgm:pt modelId="{56F403C0-5B3E-4E1B-91A9-84712FCD5AA0}">
      <dgm:prSet phldrT="[Text]" custT="1"/>
      <dgm:spPr/>
      <dgm:t>
        <a:bodyPr/>
        <a:lstStyle/>
        <a:p>
          <a:r>
            <a:rPr lang="en-GB" sz="1600" b="0" dirty="0">
              <a:latin typeface="Montserrat SemiBold" panose="00000700000000000000" pitchFamily="2" charset="0"/>
            </a:rPr>
            <a:t>The Power of Diverse Expertise</a:t>
          </a:r>
        </a:p>
      </dgm:t>
    </dgm:pt>
    <dgm:pt modelId="{A373CFD5-01E0-41D4-B444-5B8E22ED3F31}" type="parTrans" cxnId="{0A40947E-2D71-4267-A448-E81ED63D6D16}">
      <dgm:prSet custT="1"/>
      <dgm:spPr/>
      <dgm:t>
        <a:bodyPr/>
        <a:lstStyle/>
        <a:p>
          <a:endParaRPr lang="en-GB" sz="1600">
            <a:latin typeface="Montserrat SemiBold" panose="00000700000000000000" pitchFamily="2" charset="0"/>
          </a:endParaRPr>
        </a:p>
      </dgm:t>
    </dgm:pt>
    <dgm:pt modelId="{E7B44EE6-E485-4987-9588-583C41A73125}" type="sibTrans" cxnId="{0A40947E-2D71-4267-A448-E81ED63D6D16}">
      <dgm:prSet/>
      <dgm:spPr/>
      <dgm:t>
        <a:bodyPr/>
        <a:lstStyle/>
        <a:p>
          <a:endParaRPr lang="en-GB" sz="1600">
            <a:latin typeface="Montserrat SemiBold" panose="00000700000000000000" pitchFamily="2" charset="0"/>
          </a:endParaRPr>
        </a:p>
      </dgm:t>
    </dgm:pt>
    <dgm:pt modelId="{B49FD9DC-A6D3-45BE-87BE-B56C630D0B6E}" type="pres">
      <dgm:prSet presAssocID="{B8988608-CD9D-4FF0-961A-2599B51373BB}" presName="Name0" presStyleCnt="0">
        <dgm:presLayoutVars>
          <dgm:chPref val="1"/>
          <dgm:dir/>
          <dgm:animOne val="branch"/>
          <dgm:animLvl val="lvl"/>
          <dgm:resizeHandles val="exact"/>
        </dgm:presLayoutVars>
      </dgm:prSet>
      <dgm:spPr/>
    </dgm:pt>
    <dgm:pt modelId="{816A1EB0-D0D3-42B2-AB85-F91F1BACD1A9}" type="pres">
      <dgm:prSet presAssocID="{906CB42A-0725-4209-8990-30482EBCAABE}" presName="root1" presStyleCnt="0"/>
      <dgm:spPr/>
    </dgm:pt>
    <dgm:pt modelId="{1184B379-C09F-4733-9C12-8B0A8C8AB85C}" type="pres">
      <dgm:prSet presAssocID="{906CB42A-0725-4209-8990-30482EBCAABE}" presName="LevelOneTextNode" presStyleLbl="node0" presStyleIdx="0" presStyleCnt="1">
        <dgm:presLayoutVars>
          <dgm:chPref val="3"/>
        </dgm:presLayoutVars>
      </dgm:prSet>
      <dgm:spPr/>
    </dgm:pt>
    <dgm:pt modelId="{AC583E84-9F60-4CF5-B3A9-D6D0C835F10D}" type="pres">
      <dgm:prSet presAssocID="{906CB42A-0725-4209-8990-30482EBCAABE}" presName="level2hierChild" presStyleCnt="0"/>
      <dgm:spPr/>
    </dgm:pt>
    <dgm:pt modelId="{15EF0C69-09A2-4431-B94C-CA1379A1852A}" type="pres">
      <dgm:prSet presAssocID="{B2C71940-6F12-499B-8166-AC50454F5ACE}" presName="conn2-1" presStyleLbl="parChTrans1D2" presStyleIdx="0" presStyleCnt="3"/>
      <dgm:spPr/>
    </dgm:pt>
    <dgm:pt modelId="{8DB865E2-5020-4D49-A0CE-C4E94EB9E7EB}" type="pres">
      <dgm:prSet presAssocID="{B2C71940-6F12-499B-8166-AC50454F5ACE}" presName="connTx" presStyleLbl="parChTrans1D2" presStyleIdx="0" presStyleCnt="3"/>
      <dgm:spPr/>
    </dgm:pt>
    <dgm:pt modelId="{E521F6AA-98FE-4604-AC04-78F252FF573B}" type="pres">
      <dgm:prSet presAssocID="{2D287A6E-5E1C-4BDF-9A13-FDF9CE5EBD48}" presName="root2" presStyleCnt="0"/>
      <dgm:spPr/>
    </dgm:pt>
    <dgm:pt modelId="{85AD409F-9E95-44EE-847F-2DC43DF26792}" type="pres">
      <dgm:prSet presAssocID="{2D287A6E-5E1C-4BDF-9A13-FDF9CE5EBD48}" presName="LevelTwoTextNode" presStyleLbl="node2" presStyleIdx="0" presStyleCnt="3" custScaleX="158058">
        <dgm:presLayoutVars>
          <dgm:chPref val="3"/>
        </dgm:presLayoutVars>
      </dgm:prSet>
      <dgm:spPr/>
    </dgm:pt>
    <dgm:pt modelId="{A75FA553-DA0E-41ED-91C0-76847B24E97C}" type="pres">
      <dgm:prSet presAssocID="{2D287A6E-5E1C-4BDF-9A13-FDF9CE5EBD48}" presName="level3hierChild" presStyleCnt="0"/>
      <dgm:spPr/>
    </dgm:pt>
    <dgm:pt modelId="{874ABFA5-FCD5-40DA-9C12-8DA059BF0762}" type="pres">
      <dgm:prSet presAssocID="{A373CFD5-01E0-41D4-B444-5B8E22ED3F31}" presName="conn2-1" presStyleLbl="parChTrans1D2" presStyleIdx="1" presStyleCnt="3"/>
      <dgm:spPr/>
    </dgm:pt>
    <dgm:pt modelId="{DFCA38B7-4B60-4B13-99D9-462FC86C745D}" type="pres">
      <dgm:prSet presAssocID="{A373CFD5-01E0-41D4-B444-5B8E22ED3F31}" presName="connTx" presStyleLbl="parChTrans1D2" presStyleIdx="1" presStyleCnt="3"/>
      <dgm:spPr/>
    </dgm:pt>
    <dgm:pt modelId="{88BE213B-9434-430D-B12C-EB5992271785}" type="pres">
      <dgm:prSet presAssocID="{56F403C0-5B3E-4E1B-91A9-84712FCD5AA0}" presName="root2" presStyleCnt="0"/>
      <dgm:spPr/>
    </dgm:pt>
    <dgm:pt modelId="{DBA000D7-29CA-404C-AF00-18C9D0E5984F}" type="pres">
      <dgm:prSet presAssocID="{56F403C0-5B3E-4E1B-91A9-84712FCD5AA0}" presName="LevelTwoTextNode" presStyleLbl="node2" presStyleIdx="1" presStyleCnt="3" custScaleX="158058">
        <dgm:presLayoutVars>
          <dgm:chPref val="3"/>
        </dgm:presLayoutVars>
      </dgm:prSet>
      <dgm:spPr/>
    </dgm:pt>
    <dgm:pt modelId="{A53B8490-A8C9-4090-890A-DEB078410FA0}" type="pres">
      <dgm:prSet presAssocID="{56F403C0-5B3E-4E1B-91A9-84712FCD5AA0}" presName="level3hierChild" presStyleCnt="0"/>
      <dgm:spPr/>
    </dgm:pt>
    <dgm:pt modelId="{B3E9F922-F49C-4778-82CA-84E0C2DD92A1}" type="pres">
      <dgm:prSet presAssocID="{D2ED76F3-7D14-401E-977A-7022646E385B}" presName="conn2-1" presStyleLbl="parChTrans1D2" presStyleIdx="2" presStyleCnt="3"/>
      <dgm:spPr/>
    </dgm:pt>
    <dgm:pt modelId="{B10A2CE7-B593-43F0-A17C-ADBA15C0E441}" type="pres">
      <dgm:prSet presAssocID="{D2ED76F3-7D14-401E-977A-7022646E385B}" presName="connTx" presStyleLbl="parChTrans1D2" presStyleIdx="2" presStyleCnt="3"/>
      <dgm:spPr/>
    </dgm:pt>
    <dgm:pt modelId="{6E8BC85C-AC77-4954-9E98-E492631CE0E0}" type="pres">
      <dgm:prSet presAssocID="{9BDFB0E6-3B3D-4EE4-936A-13E34A438D73}" presName="root2" presStyleCnt="0"/>
      <dgm:spPr/>
    </dgm:pt>
    <dgm:pt modelId="{E1F4CC30-9AFD-4A01-A526-4081922CC24F}" type="pres">
      <dgm:prSet presAssocID="{9BDFB0E6-3B3D-4EE4-936A-13E34A438D73}" presName="LevelTwoTextNode" presStyleLbl="node2" presStyleIdx="2" presStyleCnt="3" custScaleX="158058">
        <dgm:presLayoutVars>
          <dgm:chPref val="3"/>
        </dgm:presLayoutVars>
      </dgm:prSet>
      <dgm:spPr/>
    </dgm:pt>
    <dgm:pt modelId="{539204CA-CBE0-4AD3-80B0-609F9799C1F0}" type="pres">
      <dgm:prSet presAssocID="{9BDFB0E6-3B3D-4EE4-936A-13E34A438D73}" presName="level3hierChild" presStyleCnt="0"/>
      <dgm:spPr/>
    </dgm:pt>
  </dgm:ptLst>
  <dgm:cxnLst>
    <dgm:cxn modelId="{67FE1512-8E75-4464-B1C2-885D391E78F4}" type="presOf" srcId="{A373CFD5-01E0-41D4-B444-5B8E22ED3F31}" destId="{DFCA38B7-4B60-4B13-99D9-462FC86C745D}" srcOrd="1" destOrd="0" presId="urn:microsoft.com/office/officeart/2008/layout/HorizontalMultiLevelHierarchy"/>
    <dgm:cxn modelId="{A874E523-B337-4C90-A1C9-5F0DCBC40D57}" type="presOf" srcId="{B2C71940-6F12-499B-8166-AC50454F5ACE}" destId="{8DB865E2-5020-4D49-A0CE-C4E94EB9E7EB}" srcOrd="1" destOrd="0" presId="urn:microsoft.com/office/officeart/2008/layout/HorizontalMultiLevelHierarchy"/>
    <dgm:cxn modelId="{D8AB2E5D-C302-4525-AE20-023F655D8745}" type="presOf" srcId="{D2ED76F3-7D14-401E-977A-7022646E385B}" destId="{B3E9F922-F49C-4778-82CA-84E0C2DD92A1}" srcOrd="0" destOrd="0" presId="urn:microsoft.com/office/officeart/2008/layout/HorizontalMultiLevelHierarchy"/>
    <dgm:cxn modelId="{55302D44-BDD8-4319-BAB5-47992249EBFF}" type="presOf" srcId="{B8988608-CD9D-4FF0-961A-2599B51373BB}" destId="{B49FD9DC-A6D3-45BE-87BE-B56C630D0B6E}" srcOrd="0" destOrd="0" presId="urn:microsoft.com/office/officeart/2008/layout/HorizontalMultiLevelHierarchy"/>
    <dgm:cxn modelId="{B76F5449-56FB-42A3-AF91-3700A48B2DC0}" srcId="{906CB42A-0725-4209-8990-30482EBCAABE}" destId="{9BDFB0E6-3B3D-4EE4-936A-13E34A438D73}" srcOrd="2" destOrd="0" parTransId="{D2ED76F3-7D14-401E-977A-7022646E385B}" sibTransId="{5AC322F2-17D5-48C1-BB2F-4108173FCCC6}"/>
    <dgm:cxn modelId="{5595F178-DCEB-4B8D-84E5-C7B8E852F7A2}" type="presOf" srcId="{56F403C0-5B3E-4E1B-91A9-84712FCD5AA0}" destId="{DBA000D7-29CA-404C-AF00-18C9D0E5984F}" srcOrd="0" destOrd="0" presId="urn:microsoft.com/office/officeart/2008/layout/HorizontalMultiLevelHierarchy"/>
    <dgm:cxn modelId="{0A40947E-2D71-4267-A448-E81ED63D6D16}" srcId="{906CB42A-0725-4209-8990-30482EBCAABE}" destId="{56F403C0-5B3E-4E1B-91A9-84712FCD5AA0}" srcOrd="1" destOrd="0" parTransId="{A373CFD5-01E0-41D4-B444-5B8E22ED3F31}" sibTransId="{E7B44EE6-E485-4987-9588-583C41A73125}"/>
    <dgm:cxn modelId="{AE394E86-C4A4-4E86-918E-3196F93CBCAF}" srcId="{B8988608-CD9D-4FF0-961A-2599B51373BB}" destId="{906CB42A-0725-4209-8990-30482EBCAABE}" srcOrd="0" destOrd="0" parTransId="{0CED8DD0-E720-4105-8C45-EABD247A4843}" sibTransId="{8C279F2D-18E2-4199-A7CD-A6B1DAA0A348}"/>
    <dgm:cxn modelId="{5AAF5690-46D1-4C91-A3A2-D5CCE31A78BE}" srcId="{906CB42A-0725-4209-8990-30482EBCAABE}" destId="{2D287A6E-5E1C-4BDF-9A13-FDF9CE5EBD48}" srcOrd="0" destOrd="0" parTransId="{B2C71940-6F12-499B-8166-AC50454F5ACE}" sibTransId="{32821B34-BAC4-4E72-BEA6-3561AF96136C}"/>
    <dgm:cxn modelId="{8C4F7391-13FC-4716-BE73-3203E1C5E313}" type="presOf" srcId="{906CB42A-0725-4209-8990-30482EBCAABE}" destId="{1184B379-C09F-4733-9C12-8B0A8C8AB85C}" srcOrd="0" destOrd="0" presId="urn:microsoft.com/office/officeart/2008/layout/HorizontalMultiLevelHierarchy"/>
    <dgm:cxn modelId="{92A4F7B0-0916-4DA2-899A-6648677F8CD3}" type="presOf" srcId="{2D287A6E-5E1C-4BDF-9A13-FDF9CE5EBD48}" destId="{85AD409F-9E95-44EE-847F-2DC43DF26792}" srcOrd="0" destOrd="0" presId="urn:microsoft.com/office/officeart/2008/layout/HorizontalMultiLevelHierarchy"/>
    <dgm:cxn modelId="{BE7860B8-3DC7-4859-92FC-364DCA71EA9D}" type="presOf" srcId="{D2ED76F3-7D14-401E-977A-7022646E385B}" destId="{B10A2CE7-B593-43F0-A17C-ADBA15C0E441}" srcOrd="1" destOrd="0" presId="urn:microsoft.com/office/officeart/2008/layout/HorizontalMultiLevelHierarchy"/>
    <dgm:cxn modelId="{078205C1-1828-4A66-B48A-55FE7B2653C0}" type="presOf" srcId="{B2C71940-6F12-499B-8166-AC50454F5ACE}" destId="{15EF0C69-09A2-4431-B94C-CA1379A1852A}" srcOrd="0" destOrd="0" presId="urn:microsoft.com/office/officeart/2008/layout/HorizontalMultiLevelHierarchy"/>
    <dgm:cxn modelId="{E0B024CE-D481-49C3-A8CC-EC3EEEA19C8C}" type="presOf" srcId="{A373CFD5-01E0-41D4-B444-5B8E22ED3F31}" destId="{874ABFA5-FCD5-40DA-9C12-8DA059BF0762}" srcOrd="0" destOrd="0" presId="urn:microsoft.com/office/officeart/2008/layout/HorizontalMultiLevelHierarchy"/>
    <dgm:cxn modelId="{71307FD6-B245-493E-9BA9-5C6A08FAE73F}" type="presOf" srcId="{9BDFB0E6-3B3D-4EE4-936A-13E34A438D73}" destId="{E1F4CC30-9AFD-4A01-A526-4081922CC24F}" srcOrd="0" destOrd="0" presId="urn:microsoft.com/office/officeart/2008/layout/HorizontalMultiLevelHierarchy"/>
    <dgm:cxn modelId="{7B5818F0-6CC2-4BCC-A7ED-6E20BC112A6D}" type="presParOf" srcId="{B49FD9DC-A6D3-45BE-87BE-B56C630D0B6E}" destId="{816A1EB0-D0D3-42B2-AB85-F91F1BACD1A9}" srcOrd="0" destOrd="0" presId="urn:microsoft.com/office/officeart/2008/layout/HorizontalMultiLevelHierarchy"/>
    <dgm:cxn modelId="{6DBCE7C9-0533-4E7B-BCFA-456B83E63153}" type="presParOf" srcId="{816A1EB0-D0D3-42B2-AB85-F91F1BACD1A9}" destId="{1184B379-C09F-4733-9C12-8B0A8C8AB85C}" srcOrd="0" destOrd="0" presId="urn:microsoft.com/office/officeart/2008/layout/HorizontalMultiLevelHierarchy"/>
    <dgm:cxn modelId="{284372CD-C96B-44FF-81B2-8F2C30E02EF6}" type="presParOf" srcId="{816A1EB0-D0D3-42B2-AB85-F91F1BACD1A9}" destId="{AC583E84-9F60-4CF5-B3A9-D6D0C835F10D}" srcOrd="1" destOrd="0" presId="urn:microsoft.com/office/officeart/2008/layout/HorizontalMultiLevelHierarchy"/>
    <dgm:cxn modelId="{7C0E1D84-1089-4141-8A0B-60806D5C162E}" type="presParOf" srcId="{AC583E84-9F60-4CF5-B3A9-D6D0C835F10D}" destId="{15EF0C69-09A2-4431-B94C-CA1379A1852A}" srcOrd="0" destOrd="0" presId="urn:microsoft.com/office/officeart/2008/layout/HorizontalMultiLevelHierarchy"/>
    <dgm:cxn modelId="{8A055B9C-8998-468C-806E-CC08A8ACC1E2}" type="presParOf" srcId="{15EF0C69-09A2-4431-B94C-CA1379A1852A}" destId="{8DB865E2-5020-4D49-A0CE-C4E94EB9E7EB}" srcOrd="0" destOrd="0" presId="urn:microsoft.com/office/officeart/2008/layout/HorizontalMultiLevelHierarchy"/>
    <dgm:cxn modelId="{5BA93528-15AA-47E4-AEFF-099F1024994F}" type="presParOf" srcId="{AC583E84-9F60-4CF5-B3A9-D6D0C835F10D}" destId="{E521F6AA-98FE-4604-AC04-78F252FF573B}" srcOrd="1" destOrd="0" presId="urn:microsoft.com/office/officeart/2008/layout/HorizontalMultiLevelHierarchy"/>
    <dgm:cxn modelId="{DBF11291-6CD4-47AD-9EEB-4A8B12A09516}" type="presParOf" srcId="{E521F6AA-98FE-4604-AC04-78F252FF573B}" destId="{85AD409F-9E95-44EE-847F-2DC43DF26792}" srcOrd="0" destOrd="0" presId="urn:microsoft.com/office/officeart/2008/layout/HorizontalMultiLevelHierarchy"/>
    <dgm:cxn modelId="{309D858A-579E-42E5-9601-10BDA5B07A22}" type="presParOf" srcId="{E521F6AA-98FE-4604-AC04-78F252FF573B}" destId="{A75FA553-DA0E-41ED-91C0-76847B24E97C}" srcOrd="1" destOrd="0" presId="urn:microsoft.com/office/officeart/2008/layout/HorizontalMultiLevelHierarchy"/>
    <dgm:cxn modelId="{4FEC6E0C-7574-483B-982B-2B327CC89670}" type="presParOf" srcId="{AC583E84-9F60-4CF5-B3A9-D6D0C835F10D}" destId="{874ABFA5-FCD5-40DA-9C12-8DA059BF0762}" srcOrd="2" destOrd="0" presId="urn:microsoft.com/office/officeart/2008/layout/HorizontalMultiLevelHierarchy"/>
    <dgm:cxn modelId="{B80A1D1C-B856-4075-825C-7DBD15FDC2E5}" type="presParOf" srcId="{874ABFA5-FCD5-40DA-9C12-8DA059BF0762}" destId="{DFCA38B7-4B60-4B13-99D9-462FC86C745D}" srcOrd="0" destOrd="0" presId="urn:microsoft.com/office/officeart/2008/layout/HorizontalMultiLevelHierarchy"/>
    <dgm:cxn modelId="{D1A0B502-2D8D-4D9B-B3EF-29112C413123}" type="presParOf" srcId="{AC583E84-9F60-4CF5-B3A9-D6D0C835F10D}" destId="{88BE213B-9434-430D-B12C-EB5992271785}" srcOrd="3" destOrd="0" presId="urn:microsoft.com/office/officeart/2008/layout/HorizontalMultiLevelHierarchy"/>
    <dgm:cxn modelId="{B1AD0817-3138-489F-AAC6-CFBFFB275EEB}" type="presParOf" srcId="{88BE213B-9434-430D-B12C-EB5992271785}" destId="{DBA000D7-29CA-404C-AF00-18C9D0E5984F}" srcOrd="0" destOrd="0" presId="urn:microsoft.com/office/officeart/2008/layout/HorizontalMultiLevelHierarchy"/>
    <dgm:cxn modelId="{9D35B317-8DB9-4B66-B678-B30A56CAA906}" type="presParOf" srcId="{88BE213B-9434-430D-B12C-EB5992271785}" destId="{A53B8490-A8C9-4090-890A-DEB078410FA0}" srcOrd="1" destOrd="0" presId="urn:microsoft.com/office/officeart/2008/layout/HorizontalMultiLevelHierarchy"/>
    <dgm:cxn modelId="{D77D0F2C-F3A9-4292-A878-4CF0C89744EE}" type="presParOf" srcId="{AC583E84-9F60-4CF5-B3A9-D6D0C835F10D}" destId="{B3E9F922-F49C-4778-82CA-84E0C2DD92A1}" srcOrd="4" destOrd="0" presId="urn:microsoft.com/office/officeart/2008/layout/HorizontalMultiLevelHierarchy"/>
    <dgm:cxn modelId="{F51552B8-D3F1-4605-B75A-C766A117DA3D}" type="presParOf" srcId="{B3E9F922-F49C-4778-82CA-84E0C2DD92A1}" destId="{B10A2CE7-B593-43F0-A17C-ADBA15C0E441}" srcOrd="0" destOrd="0" presId="urn:microsoft.com/office/officeart/2008/layout/HorizontalMultiLevelHierarchy"/>
    <dgm:cxn modelId="{3132FE74-331F-40F8-8E06-BCFDD5570377}" type="presParOf" srcId="{AC583E84-9F60-4CF5-B3A9-D6D0C835F10D}" destId="{6E8BC85C-AC77-4954-9E98-E492631CE0E0}" srcOrd="5" destOrd="0" presId="urn:microsoft.com/office/officeart/2008/layout/HorizontalMultiLevelHierarchy"/>
    <dgm:cxn modelId="{C55EA13D-B96B-4354-8CEF-29B15601267D}" type="presParOf" srcId="{6E8BC85C-AC77-4954-9E98-E492631CE0E0}" destId="{E1F4CC30-9AFD-4A01-A526-4081922CC24F}" srcOrd="0" destOrd="0" presId="urn:microsoft.com/office/officeart/2008/layout/HorizontalMultiLevelHierarchy"/>
    <dgm:cxn modelId="{1F2EDA0C-21D7-412C-801A-B98BDC0E3C12}" type="presParOf" srcId="{6E8BC85C-AC77-4954-9E98-E492631CE0E0}" destId="{539204CA-CBE0-4AD3-80B0-609F9799C1F0}" srcOrd="1" destOrd="0" presId="urn:microsoft.com/office/officeart/2008/layout/HorizontalMultiLevel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BE53D6-3626-41B3-9C68-0AFBC114183E}">
      <dsp:nvSpPr>
        <dsp:cNvPr id="0" name=""/>
        <dsp:cNvSpPr/>
      </dsp:nvSpPr>
      <dsp:spPr>
        <a:xfrm>
          <a:off x="4018530" y="121826"/>
          <a:ext cx="2460726" cy="123036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Identify the Social Issues</a:t>
          </a:r>
        </a:p>
      </dsp:txBody>
      <dsp:txXfrm>
        <a:off x="4054566" y="157862"/>
        <a:ext cx="2388654" cy="1158291"/>
      </dsp:txXfrm>
    </dsp:sp>
    <dsp:sp modelId="{155E49E5-5EC7-4055-862C-63A32690BE37}">
      <dsp:nvSpPr>
        <dsp:cNvPr id="0" name=""/>
        <dsp:cNvSpPr/>
      </dsp:nvSpPr>
      <dsp:spPr>
        <a:xfrm>
          <a:off x="4264603" y="1352189"/>
          <a:ext cx="246072" cy="802861"/>
        </a:xfrm>
        <a:custGeom>
          <a:avLst/>
          <a:gdLst/>
          <a:ahLst/>
          <a:cxnLst/>
          <a:rect l="0" t="0" r="0" b="0"/>
          <a:pathLst>
            <a:path>
              <a:moveTo>
                <a:pt x="0" y="0"/>
              </a:moveTo>
              <a:lnTo>
                <a:pt x="0" y="802861"/>
              </a:lnTo>
              <a:lnTo>
                <a:pt x="246072" y="802861"/>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BD3D6D-21E2-4F49-833B-BF23EC11C916}">
      <dsp:nvSpPr>
        <dsp:cNvPr id="0" name=""/>
        <dsp:cNvSpPr/>
      </dsp:nvSpPr>
      <dsp:spPr>
        <a:xfrm>
          <a:off x="4510675" y="1539869"/>
          <a:ext cx="2426374" cy="1230363"/>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Research and understand the specific social problem</a:t>
          </a:r>
        </a:p>
      </dsp:txBody>
      <dsp:txXfrm>
        <a:off x="4546711" y="1575905"/>
        <a:ext cx="2354302" cy="1158291"/>
      </dsp:txXfrm>
    </dsp:sp>
    <dsp:sp modelId="{407B2E8C-BA06-4997-8BCE-53C08C8BE6E1}">
      <dsp:nvSpPr>
        <dsp:cNvPr id="0" name=""/>
        <dsp:cNvSpPr/>
      </dsp:nvSpPr>
      <dsp:spPr>
        <a:xfrm>
          <a:off x="4264603" y="1352189"/>
          <a:ext cx="246072" cy="2340815"/>
        </a:xfrm>
        <a:custGeom>
          <a:avLst/>
          <a:gdLst/>
          <a:ahLst/>
          <a:cxnLst/>
          <a:rect l="0" t="0" r="0" b="0"/>
          <a:pathLst>
            <a:path>
              <a:moveTo>
                <a:pt x="0" y="0"/>
              </a:moveTo>
              <a:lnTo>
                <a:pt x="0" y="2340815"/>
              </a:lnTo>
              <a:lnTo>
                <a:pt x="246072" y="234081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BCE51A-6976-484C-9969-5409BF233F74}">
      <dsp:nvSpPr>
        <dsp:cNvPr id="0" name=""/>
        <dsp:cNvSpPr/>
      </dsp:nvSpPr>
      <dsp:spPr>
        <a:xfrm>
          <a:off x="4510675" y="3077823"/>
          <a:ext cx="2426374" cy="1230363"/>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Align it with the NGOs values and mission</a:t>
          </a:r>
        </a:p>
      </dsp:txBody>
      <dsp:txXfrm>
        <a:off x="4546711" y="3113859"/>
        <a:ext cx="2354302" cy="115829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E9F922-F49C-4778-82CA-84E0C2DD92A1}">
      <dsp:nvSpPr>
        <dsp:cNvPr id="0" name=""/>
        <dsp:cNvSpPr/>
      </dsp:nvSpPr>
      <dsp:spPr>
        <a:xfrm>
          <a:off x="2466831" y="1740096"/>
          <a:ext cx="432924" cy="824932"/>
        </a:xfrm>
        <a:custGeom>
          <a:avLst/>
          <a:gdLst/>
          <a:ahLst/>
          <a:cxnLst/>
          <a:rect l="0" t="0" r="0" b="0"/>
          <a:pathLst>
            <a:path>
              <a:moveTo>
                <a:pt x="0" y="0"/>
              </a:moveTo>
              <a:lnTo>
                <a:pt x="216462" y="0"/>
              </a:lnTo>
              <a:lnTo>
                <a:pt x="216462" y="824932"/>
              </a:lnTo>
              <a:lnTo>
                <a:pt x="432924" y="82493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b="0" kern="1200">
            <a:latin typeface="Montserrat SemiBold" panose="00000700000000000000" pitchFamily="2" charset="0"/>
          </a:endParaRPr>
        </a:p>
      </dsp:txBody>
      <dsp:txXfrm>
        <a:off x="2660002" y="2129271"/>
        <a:ext cx="46581" cy="46581"/>
      </dsp:txXfrm>
    </dsp:sp>
    <dsp:sp modelId="{874ABFA5-FCD5-40DA-9C12-8DA059BF0762}">
      <dsp:nvSpPr>
        <dsp:cNvPr id="0" name=""/>
        <dsp:cNvSpPr/>
      </dsp:nvSpPr>
      <dsp:spPr>
        <a:xfrm>
          <a:off x="2466831" y="1694376"/>
          <a:ext cx="432924" cy="91440"/>
        </a:xfrm>
        <a:custGeom>
          <a:avLst/>
          <a:gdLst/>
          <a:ahLst/>
          <a:cxnLst/>
          <a:rect l="0" t="0" r="0" b="0"/>
          <a:pathLst>
            <a:path>
              <a:moveTo>
                <a:pt x="0" y="45720"/>
              </a:moveTo>
              <a:lnTo>
                <a:pt x="432924"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kern="1200">
            <a:latin typeface="Montserrat SemiBold" panose="00000700000000000000" pitchFamily="2" charset="0"/>
          </a:endParaRPr>
        </a:p>
      </dsp:txBody>
      <dsp:txXfrm>
        <a:off x="2672470" y="1729273"/>
        <a:ext cx="21646" cy="21646"/>
      </dsp:txXfrm>
    </dsp:sp>
    <dsp:sp modelId="{15EF0C69-09A2-4431-B94C-CA1379A1852A}">
      <dsp:nvSpPr>
        <dsp:cNvPr id="0" name=""/>
        <dsp:cNvSpPr/>
      </dsp:nvSpPr>
      <dsp:spPr>
        <a:xfrm>
          <a:off x="2466831" y="915164"/>
          <a:ext cx="432924" cy="824932"/>
        </a:xfrm>
        <a:custGeom>
          <a:avLst/>
          <a:gdLst/>
          <a:ahLst/>
          <a:cxnLst/>
          <a:rect l="0" t="0" r="0" b="0"/>
          <a:pathLst>
            <a:path>
              <a:moveTo>
                <a:pt x="0" y="824932"/>
              </a:moveTo>
              <a:lnTo>
                <a:pt x="216462" y="824932"/>
              </a:lnTo>
              <a:lnTo>
                <a:pt x="216462" y="0"/>
              </a:lnTo>
              <a:lnTo>
                <a:pt x="432924"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b="0" kern="1200">
            <a:latin typeface="Montserrat SemiBold" panose="00000700000000000000" pitchFamily="2" charset="0"/>
          </a:endParaRPr>
        </a:p>
      </dsp:txBody>
      <dsp:txXfrm>
        <a:off x="2660002" y="1304339"/>
        <a:ext cx="46581" cy="46581"/>
      </dsp:txXfrm>
    </dsp:sp>
    <dsp:sp modelId="{1184B379-C09F-4733-9C12-8B0A8C8AB85C}">
      <dsp:nvSpPr>
        <dsp:cNvPr id="0" name=""/>
        <dsp:cNvSpPr/>
      </dsp:nvSpPr>
      <dsp:spPr>
        <a:xfrm rot="16200000">
          <a:off x="400158" y="1410123"/>
          <a:ext cx="3473399" cy="6599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1" kern="1200" dirty="0">
              <a:latin typeface="Montserrat SemiBold" panose="00000700000000000000" pitchFamily="2" charset="0"/>
            </a:rPr>
            <a:t>Why Consortium Formation</a:t>
          </a:r>
        </a:p>
      </dsp:txBody>
      <dsp:txXfrm>
        <a:off x="400158" y="1410123"/>
        <a:ext cx="3473399" cy="659945"/>
      </dsp:txXfrm>
    </dsp:sp>
    <dsp:sp modelId="{85AD409F-9E95-44EE-847F-2DC43DF26792}">
      <dsp:nvSpPr>
        <dsp:cNvPr id="0" name=""/>
        <dsp:cNvSpPr/>
      </dsp:nvSpPr>
      <dsp:spPr>
        <a:xfrm>
          <a:off x="2899755" y="585191"/>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Shared Resources</a:t>
          </a:r>
        </a:p>
      </dsp:txBody>
      <dsp:txXfrm>
        <a:off x="2899755" y="585191"/>
        <a:ext cx="3421358" cy="659945"/>
      </dsp:txXfrm>
    </dsp:sp>
    <dsp:sp modelId="{DBA000D7-29CA-404C-AF00-18C9D0E5984F}">
      <dsp:nvSpPr>
        <dsp:cNvPr id="0" name=""/>
        <dsp:cNvSpPr/>
      </dsp:nvSpPr>
      <dsp:spPr>
        <a:xfrm>
          <a:off x="2899755" y="1410123"/>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The Power of Diverse Expertise</a:t>
          </a:r>
        </a:p>
      </dsp:txBody>
      <dsp:txXfrm>
        <a:off x="2899755" y="1410123"/>
        <a:ext cx="3421358" cy="659945"/>
      </dsp:txXfrm>
    </dsp:sp>
    <dsp:sp modelId="{E1F4CC30-9AFD-4A01-A526-4081922CC24F}">
      <dsp:nvSpPr>
        <dsp:cNvPr id="0" name=""/>
        <dsp:cNvSpPr/>
      </dsp:nvSpPr>
      <dsp:spPr>
        <a:xfrm>
          <a:off x="2899755" y="2235055"/>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Increased Credibility and Influence</a:t>
          </a:r>
        </a:p>
      </dsp:txBody>
      <dsp:txXfrm>
        <a:off x="2899755" y="2235055"/>
        <a:ext cx="3421358" cy="6599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8689AE-3F58-44BA-8F13-B065E43E1395}">
      <dsp:nvSpPr>
        <dsp:cNvPr id="0" name=""/>
        <dsp:cNvSpPr/>
      </dsp:nvSpPr>
      <dsp:spPr>
        <a:xfrm>
          <a:off x="3282673" y="1926454"/>
          <a:ext cx="380503" cy="1636166"/>
        </a:xfrm>
        <a:custGeom>
          <a:avLst/>
          <a:gdLst/>
          <a:ahLst/>
          <a:cxnLst/>
          <a:rect l="0" t="0" r="0" b="0"/>
          <a:pathLst>
            <a:path>
              <a:moveTo>
                <a:pt x="0" y="0"/>
              </a:moveTo>
              <a:lnTo>
                <a:pt x="190251" y="0"/>
              </a:lnTo>
              <a:lnTo>
                <a:pt x="190251" y="1636166"/>
              </a:lnTo>
              <a:lnTo>
                <a:pt x="380503" y="163616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F77A3C-14CD-4C81-A3DD-382A9C19389C}">
      <dsp:nvSpPr>
        <dsp:cNvPr id="0" name=""/>
        <dsp:cNvSpPr/>
      </dsp:nvSpPr>
      <dsp:spPr>
        <a:xfrm>
          <a:off x="3282673" y="1926454"/>
          <a:ext cx="380503" cy="818083"/>
        </a:xfrm>
        <a:custGeom>
          <a:avLst/>
          <a:gdLst/>
          <a:ahLst/>
          <a:cxnLst/>
          <a:rect l="0" t="0" r="0" b="0"/>
          <a:pathLst>
            <a:path>
              <a:moveTo>
                <a:pt x="0" y="0"/>
              </a:moveTo>
              <a:lnTo>
                <a:pt x="190251" y="0"/>
              </a:lnTo>
              <a:lnTo>
                <a:pt x="190251" y="818083"/>
              </a:lnTo>
              <a:lnTo>
                <a:pt x="380503" y="8180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ED8FE3-1C26-4013-B621-C3DA43181C84}">
      <dsp:nvSpPr>
        <dsp:cNvPr id="0" name=""/>
        <dsp:cNvSpPr/>
      </dsp:nvSpPr>
      <dsp:spPr>
        <a:xfrm>
          <a:off x="3282673" y="1880734"/>
          <a:ext cx="380503" cy="91440"/>
        </a:xfrm>
        <a:custGeom>
          <a:avLst/>
          <a:gdLst/>
          <a:ahLst/>
          <a:cxnLst/>
          <a:rect l="0" t="0" r="0" b="0"/>
          <a:pathLst>
            <a:path>
              <a:moveTo>
                <a:pt x="0" y="45720"/>
              </a:moveTo>
              <a:lnTo>
                <a:pt x="380503" y="4572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825362-28F1-4FAC-BEE4-D8F4C8D4A8B8}">
      <dsp:nvSpPr>
        <dsp:cNvPr id="0" name=""/>
        <dsp:cNvSpPr/>
      </dsp:nvSpPr>
      <dsp:spPr>
        <a:xfrm>
          <a:off x="3282673" y="1108371"/>
          <a:ext cx="380503" cy="818083"/>
        </a:xfrm>
        <a:custGeom>
          <a:avLst/>
          <a:gdLst/>
          <a:ahLst/>
          <a:cxnLst/>
          <a:rect l="0" t="0" r="0" b="0"/>
          <a:pathLst>
            <a:path>
              <a:moveTo>
                <a:pt x="0" y="818083"/>
              </a:moveTo>
              <a:lnTo>
                <a:pt x="190251" y="818083"/>
              </a:lnTo>
              <a:lnTo>
                <a:pt x="190251" y="0"/>
              </a:lnTo>
              <a:lnTo>
                <a:pt x="380503"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D96F83-6E28-4554-BDA3-EF0EB23C22A1}">
      <dsp:nvSpPr>
        <dsp:cNvPr id="0" name=""/>
        <dsp:cNvSpPr/>
      </dsp:nvSpPr>
      <dsp:spPr>
        <a:xfrm>
          <a:off x="3282673" y="290287"/>
          <a:ext cx="380503" cy="1636166"/>
        </a:xfrm>
        <a:custGeom>
          <a:avLst/>
          <a:gdLst/>
          <a:ahLst/>
          <a:cxnLst/>
          <a:rect l="0" t="0" r="0" b="0"/>
          <a:pathLst>
            <a:path>
              <a:moveTo>
                <a:pt x="0" y="1636166"/>
              </a:moveTo>
              <a:lnTo>
                <a:pt x="190251" y="1636166"/>
              </a:lnTo>
              <a:lnTo>
                <a:pt x="190251" y="0"/>
              </a:lnTo>
              <a:lnTo>
                <a:pt x="380503"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A9384A-25A9-4DA8-ABD9-54CF90288514}">
      <dsp:nvSpPr>
        <dsp:cNvPr id="0" name=""/>
        <dsp:cNvSpPr/>
      </dsp:nvSpPr>
      <dsp:spPr>
        <a:xfrm>
          <a:off x="1430399" y="1636320"/>
          <a:ext cx="185227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tx1"/>
              </a:solidFill>
              <a:latin typeface="Montserrat Medium" panose="00000600000000000000" pitchFamily="2" charset="0"/>
            </a:rPr>
            <a:t>Keep in Mind</a:t>
          </a:r>
        </a:p>
      </dsp:txBody>
      <dsp:txXfrm>
        <a:off x="1430399" y="1636320"/>
        <a:ext cx="1852273" cy="580268"/>
      </dsp:txXfrm>
    </dsp:sp>
    <dsp:sp modelId="{92312206-661A-4D67-AFCB-BDE17F32649A}">
      <dsp:nvSpPr>
        <dsp:cNvPr id="0" name=""/>
        <dsp:cNvSpPr/>
      </dsp:nvSpPr>
      <dsp:spPr>
        <a:xfrm>
          <a:off x="3663177" y="153"/>
          <a:ext cx="3034423" cy="580268"/>
        </a:xfrm>
        <a:prstGeom prst="rect">
          <a:avLst/>
        </a:prstGeom>
        <a:solidFill>
          <a:srgbClr val="FF6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Set Clear Objectives</a:t>
          </a:r>
        </a:p>
      </dsp:txBody>
      <dsp:txXfrm>
        <a:off x="3663177" y="153"/>
        <a:ext cx="3034423" cy="580268"/>
      </dsp:txXfrm>
    </dsp:sp>
    <dsp:sp modelId="{1DA871A0-6D4A-4CFE-9107-B672189971EF}">
      <dsp:nvSpPr>
        <dsp:cNvPr id="0" name=""/>
        <dsp:cNvSpPr/>
      </dsp:nvSpPr>
      <dsp:spPr>
        <a:xfrm>
          <a:off x="3663177" y="818236"/>
          <a:ext cx="3034423" cy="580268"/>
        </a:xfrm>
        <a:prstGeom prst="rect">
          <a:avLst/>
        </a:prstGeom>
        <a:solidFill>
          <a:srgbClr val="FF6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Define Roles and Responsibilities</a:t>
          </a:r>
        </a:p>
      </dsp:txBody>
      <dsp:txXfrm>
        <a:off x="3663177" y="818236"/>
        <a:ext cx="3034423" cy="580268"/>
      </dsp:txXfrm>
    </dsp:sp>
    <dsp:sp modelId="{816EFF98-4DAC-46E0-B81F-CF7B04C9BC75}">
      <dsp:nvSpPr>
        <dsp:cNvPr id="0" name=""/>
        <dsp:cNvSpPr/>
      </dsp:nvSpPr>
      <dsp:spPr>
        <a:xfrm>
          <a:off x="3663177" y="1636320"/>
          <a:ext cx="3034423" cy="580268"/>
        </a:xfrm>
        <a:prstGeom prst="rect">
          <a:avLst/>
        </a:prstGeom>
        <a:solidFill>
          <a:srgbClr val="FF6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Governance Structures</a:t>
          </a:r>
        </a:p>
      </dsp:txBody>
      <dsp:txXfrm>
        <a:off x="3663177" y="1636320"/>
        <a:ext cx="3034423" cy="580268"/>
      </dsp:txXfrm>
    </dsp:sp>
    <dsp:sp modelId="{E4406AEC-4527-4B3F-9688-927DE93D6B76}">
      <dsp:nvSpPr>
        <dsp:cNvPr id="0" name=""/>
        <dsp:cNvSpPr/>
      </dsp:nvSpPr>
      <dsp:spPr>
        <a:xfrm>
          <a:off x="3663177" y="2454403"/>
          <a:ext cx="3034423" cy="580268"/>
        </a:xfrm>
        <a:prstGeom prst="rect">
          <a:avLst/>
        </a:prstGeom>
        <a:solidFill>
          <a:srgbClr val="FF6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Communication</a:t>
          </a:r>
        </a:p>
      </dsp:txBody>
      <dsp:txXfrm>
        <a:off x="3663177" y="2454403"/>
        <a:ext cx="3034423" cy="580268"/>
      </dsp:txXfrm>
    </dsp:sp>
    <dsp:sp modelId="{CEBFE02B-E929-40C0-8EE1-D71ADE40DFDF}">
      <dsp:nvSpPr>
        <dsp:cNvPr id="0" name=""/>
        <dsp:cNvSpPr/>
      </dsp:nvSpPr>
      <dsp:spPr>
        <a:xfrm>
          <a:off x="3663177" y="3272487"/>
          <a:ext cx="3034423" cy="580268"/>
        </a:xfrm>
        <a:prstGeom prst="rect">
          <a:avLst/>
        </a:prstGeom>
        <a:solidFill>
          <a:srgbClr val="FF6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Conflict Resolution Mechanisms</a:t>
          </a:r>
        </a:p>
      </dsp:txBody>
      <dsp:txXfrm>
        <a:off x="3663177" y="3272487"/>
        <a:ext cx="3034423" cy="58026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8689AE-3F58-44BA-8F13-B065E43E1395}">
      <dsp:nvSpPr>
        <dsp:cNvPr id="0" name=""/>
        <dsp:cNvSpPr/>
      </dsp:nvSpPr>
      <dsp:spPr>
        <a:xfrm>
          <a:off x="3282673" y="1926454"/>
          <a:ext cx="380503" cy="1636166"/>
        </a:xfrm>
        <a:custGeom>
          <a:avLst/>
          <a:gdLst/>
          <a:ahLst/>
          <a:cxnLst/>
          <a:rect l="0" t="0" r="0" b="0"/>
          <a:pathLst>
            <a:path>
              <a:moveTo>
                <a:pt x="0" y="0"/>
              </a:moveTo>
              <a:lnTo>
                <a:pt x="190251" y="0"/>
              </a:lnTo>
              <a:lnTo>
                <a:pt x="190251" y="1636166"/>
              </a:lnTo>
              <a:lnTo>
                <a:pt x="380503" y="163616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F77A3C-14CD-4C81-A3DD-382A9C19389C}">
      <dsp:nvSpPr>
        <dsp:cNvPr id="0" name=""/>
        <dsp:cNvSpPr/>
      </dsp:nvSpPr>
      <dsp:spPr>
        <a:xfrm>
          <a:off x="3282673" y="1926454"/>
          <a:ext cx="380503" cy="818083"/>
        </a:xfrm>
        <a:custGeom>
          <a:avLst/>
          <a:gdLst/>
          <a:ahLst/>
          <a:cxnLst/>
          <a:rect l="0" t="0" r="0" b="0"/>
          <a:pathLst>
            <a:path>
              <a:moveTo>
                <a:pt x="0" y="0"/>
              </a:moveTo>
              <a:lnTo>
                <a:pt x="190251" y="0"/>
              </a:lnTo>
              <a:lnTo>
                <a:pt x="190251" y="818083"/>
              </a:lnTo>
              <a:lnTo>
                <a:pt x="380503" y="8180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ED8FE3-1C26-4013-B621-C3DA43181C84}">
      <dsp:nvSpPr>
        <dsp:cNvPr id="0" name=""/>
        <dsp:cNvSpPr/>
      </dsp:nvSpPr>
      <dsp:spPr>
        <a:xfrm>
          <a:off x="3282673" y="1880734"/>
          <a:ext cx="380503" cy="91440"/>
        </a:xfrm>
        <a:custGeom>
          <a:avLst/>
          <a:gdLst/>
          <a:ahLst/>
          <a:cxnLst/>
          <a:rect l="0" t="0" r="0" b="0"/>
          <a:pathLst>
            <a:path>
              <a:moveTo>
                <a:pt x="0" y="45720"/>
              </a:moveTo>
              <a:lnTo>
                <a:pt x="380503" y="4572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825362-28F1-4FAC-BEE4-D8F4C8D4A8B8}">
      <dsp:nvSpPr>
        <dsp:cNvPr id="0" name=""/>
        <dsp:cNvSpPr/>
      </dsp:nvSpPr>
      <dsp:spPr>
        <a:xfrm>
          <a:off x="3282673" y="1108371"/>
          <a:ext cx="380503" cy="818083"/>
        </a:xfrm>
        <a:custGeom>
          <a:avLst/>
          <a:gdLst/>
          <a:ahLst/>
          <a:cxnLst/>
          <a:rect l="0" t="0" r="0" b="0"/>
          <a:pathLst>
            <a:path>
              <a:moveTo>
                <a:pt x="0" y="818083"/>
              </a:moveTo>
              <a:lnTo>
                <a:pt x="190251" y="818083"/>
              </a:lnTo>
              <a:lnTo>
                <a:pt x="190251" y="0"/>
              </a:lnTo>
              <a:lnTo>
                <a:pt x="380503"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D96F83-6E28-4554-BDA3-EF0EB23C22A1}">
      <dsp:nvSpPr>
        <dsp:cNvPr id="0" name=""/>
        <dsp:cNvSpPr/>
      </dsp:nvSpPr>
      <dsp:spPr>
        <a:xfrm>
          <a:off x="3282673" y="290287"/>
          <a:ext cx="380503" cy="1636166"/>
        </a:xfrm>
        <a:custGeom>
          <a:avLst/>
          <a:gdLst/>
          <a:ahLst/>
          <a:cxnLst/>
          <a:rect l="0" t="0" r="0" b="0"/>
          <a:pathLst>
            <a:path>
              <a:moveTo>
                <a:pt x="0" y="1636166"/>
              </a:moveTo>
              <a:lnTo>
                <a:pt x="190251" y="1636166"/>
              </a:lnTo>
              <a:lnTo>
                <a:pt x="190251" y="0"/>
              </a:lnTo>
              <a:lnTo>
                <a:pt x="380503"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A9384A-25A9-4DA8-ABD9-54CF90288514}">
      <dsp:nvSpPr>
        <dsp:cNvPr id="0" name=""/>
        <dsp:cNvSpPr/>
      </dsp:nvSpPr>
      <dsp:spPr>
        <a:xfrm>
          <a:off x="1430399" y="1636320"/>
          <a:ext cx="1852273" cy="580268"/>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tx1"/>
              </a:solidFill>
              <a:latin typeface="Montserrat Medium" panose="00000600000000000000" pitchFamily="2" charset="0"/>
            </a:rPr>
            <a:t>Keep in Mind</a:t>
          </a:r>
        </a:p>
      </dsp:txBody>
      <dsp:txXfrm>
        <a:off x="1430399" y="1636320"/>
        <a:ext cx="1852273" cy="580268"/>
      </dsp:txXfrm>
    </dsp:sp>
    <dsp:sp modelId="{92312206-661A-4D67-AFCB-BDE17F32649A}">
      <dsp:nvSpPr>
        <dsp:cNvPr id="0" name=""/>
        <dsp:cNvSpPr/>
      </dsp:nvSpPr>
      <dsp:spPr>
        <a:xfrm>
          <a:off x="3663177" y="153"/>
          <a:ext cx="303442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Set Clear Objectives</a:t>
          </a:r>
        </a:p>
      </dsp:txBody>
      <dsp:txXfrm>
        <a:off x="3663177" y="153"/>
        <a:ext cx="3034423" cy="580268"/>
      </dsp:txXfrm>
    </dsp:sp>
    <dsp:sp modelId="{1DA871A0-6D4A-4CFE-9107-B672189971EF}">
      <dsp:nvSpPr>
        <dsp:cNvPr id="0" name=""/>
        <dsp:cNvSpPr/>
      </dsp:nvSpPr>
      <dsp:spPr>
        <a:xfrm>
          <a:off x="3663177" y="818236"/>
          <a:ext cx="303442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Define Roles and Responsibilities</a:t>
          </a:r>
        </a:p>
      </dsp:txBody>
      <dsp:txXfrm>
        <a:off x="3663177" y="818236"/>
        <a:ext cx="3034423" cy="580268"/>
      </dsp:txXfrm>
    </dsp:sp>
    <dsp:sp modelId="{816EFF98-4DAC-46E0-B81F-CF7B04C9BC75}">
      <dsp:nvSpPr>
        <dsp:cNvPr id="0" name=""/>
        <dsp:cNvSpPr/>
      </dsp:nvSpPr>
      <dsp:spPr>
        <a:xfrm>
          <a:off x="3663177" y="1636320"/>
          <a:ext cx="303442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Governance Structures</a:t>
          </a:r>
        </a:p>
      </dsp:txBody>
      <dsp:txXfrm>
        <a:off x="3663177" y="1636320"/>
        <a:ext cx="3034423" cy="580268"/>
      </dsp:txXfrm>
    </dsp:sp>
    <dsp:sp modelId="{E4406AEC-4527-4B3F-9688-927DE93D6B76}">
      <dsp:nvSpPr>
        <dsp:cNvPr id="0" name=""/>
        <dsp:cNvSpPr/>
      </dsp:nvSpPr>
      <dsp:spPr>
        <a:xfrm>
          <a:off x="3663177" y="2454403"/>
          <a:ext cx="303442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Communication</a:t>
          </a:r>
        </a:p>
      </dsp:txBody>
      <dsp:txXfrm>
        <a:off x="3663177" y="2454403"/>
        <a:ext cx="3034423" cy="580268"/>
      </dsp:txXfrm>
    </dsp:sp>
    <dsp:sp modelId="{CEBFE02B-E929-40C0-8EE1-D71ADE40DFDF}">
      <dsp:nvSpPr>
        <dsp:cNvPr id="0" name=""/>
        <dsp:cNvSpPr/>
      </dsp:nvSpPr>
      <dsp:spPr>
        <a:xfrm>
          <a:off x="3663177" y="3272487"/>
          <a:ext cx="3034423" cy="580268"/>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Medium" panose="00000600000000000000" pitchFamily="2" charset="0"/>
            </a:rPr>
            <a:t>Conflict Resolution Mechanisms</a:t>
          </a:r>
        </a:p>
      </dsp:txBody>
      <dsp:txXfrm>
        <a:off x="3663177" y="3272487"/>
        <a:ext cx="3034423" cy="5802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97C9C9-882B-4A63-AA10-2A52814970E8}">
      <dsp:nvSpPr>
        <dsp:cNvPr id="0" name=""/>
        <dsp:cNvSpPr/>
      </dsp:nvSpPr>
      <dsp:spPr>
        <a:xfrm>
          <a:off x="2539318" y="2834"/>
          <a:ext cx="3536870" cy="146052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Define your mission and vision</a:t>
          </a:r>
        </a:p>
      </dsp:txBody>
      <dsp:txXfrm>
        <a:off x="2582095" y="45611"/>
        <a:ext cx="3451316" cy="1374973"/>
      </dsp:txXfrm>
    </dsp:sp>
    <dsp:sp modelId="{5DD99D5A-51BF-427F-8ACA-FB2EA114B653}">
      <dsp:nvSpPr>
        <dsp:cNvPr id="0" name=""/>
        <dsp:cNvSpPr/>
      </dsp:nvSpPr>
      <dsp:spPr>
        <a:xfrm>
          <a:off x="2893005" y="1463362"/>
          <a:ext cx="353687" cy="1744800"/>
        </a:xfrm>
        <a:custGeom>
          <a:avLst/>
          <a:gdLst/>
          <a:ahLst/>
          <a:cxnLst/>
          <a:rect l="0" t="0" r="0" b="0"/>
          <a:pathLst>
            <a:path>
              <a:moveTo>
                <a:pt x="0" y="0"/>
              </a:moveTo>
              <a:lnTo>
                <a:pt x="0" y="1744800"/>
              </a:lnTo>
              <a:lnTo>
                <a:pt x="353687" y="174480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2FD04E-7A30-4752-BA4F-0542CF64648F}">
      <dsp:nvSpPr>
        <dsp:cNvPr id="0" name=""/>
        <dsp:cNvSpPr/>
      </dsp:nvSpPr>
      <dsp:spPr>
        <a:xfrm>
          <a:off x="3246692" y="2116982"/>
          <a:ext cx="4074867" cy="2182359"/>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Articulate the mission and vision</a:t>
          </a:r>
        </a:p>
      </dsp:txBody>
      <dsp:txXfrm>
        <a:off x="3310611" y="2180901"/>
        <a:ext cx="3947029" cy="20545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56EDB7-72A0-42C1-9A71-30DBF3A3F625}">
      <dsp:nvSpPr>
        <dsp:cNvPr id="0" name=""/>
        <dsp:cNvSpPr/>
      </dsp:nvSpPr>
      <dsp:spPr>
        <a:xfrm>
          <a:off x="3536229" y="1899"/>
          <a:ext cx="2464782" cy="123239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Right Legal Structure</a:t>
          </a:r>
        </a:p>
      </dsp:txBody>
      <dsp:txXfrm>
        <a:off x="3572324" y="37994"/>
        <a:ext cx="2392592" cy="1160201"/>
      </dsp:txXfrm>
    </dsp:sp>
    <dsp:sp modelId="{2F5CE24D-CE31-4480-AFE0-4071046CA7B1}">
      <dsp:nvSpPr>
        <dsp:cNvPr id="0" name=""/>
        <dsp:cNvSpPr/>
      </dsp:nvSpPr>
      <dsp:spPr>
        <a:xfrm>
          <a:off x="3782708" y="1234290"/>
          <a:ext cx="246478" cy="924293"/>
        </a:xfrm>
        <a:custGeom>
          <a:avLst/>
          <a:gdLst/>
          <a:ahLst/>
          <a:cxnLst/>
          <a:rect l="0" t="0" r="0" b="0"/>
          <a:pathLst>
            <a:path>
              <a:moveTo>
                <a:pt x="0" y="0"/>
              </a:moveTo>
              <a:lnTo>
                <a:pt x="0" y="924293"/>
              </a:lnTo>
              <a:lnTo>
                <a:pt x="246478" y="9242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37CA32-FB65-4876-9995-38475D45500B}">
      <dsp:nvSpPr>
        <dsp:cNvPr id="0" name=""/>
        <dsp:cNvSpPr/>
      </dsp:nvSpPr>
      <dsp:spPr>
        <a:xfrm>
          <a:off x="4029186" y="1542387"/>
          <a:ext cx="2430373" cy="1232391"/>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Options, non-profit, for profit or hybrid</a:t>
          </a:r>
        </a:p>
      </dsp:txBody>
      <dsp:txXfrm>
        <a:off x="4065281" y="1578482"/>
        <a:ext cx="2358183" cy="1160201"/>
      </dsp:txXfrm>
    </dsp:sp>
    <dsp:sp modelId="{0E6FBFAB-F408-4005-95E9-62D7622F472A}">
      <dsp:nvSpPr>
        <dsp:cNvPr id="0" name=""/>
        <dsp:cNvSpPr/>
      </dsp:nvSpPr>
      <dsp:spPr>
        <a:xfrm>
          <a:off x="3782708" y="1234290"/>
          <a:ext cx="246478" cy="2464782"/>
        </a:xfrm>
        <a:custGeom>
          <a:avLst/>
          <a:gdLst/>
          <a:ahLst/>
          <a:cxnLst/>
          <a:rect l="0" t="0" r="0" b="0"/>
          <a:pathLst>
            <a:path>
              <a:moveTo>
                <a:pt x="0" y="0"/>
              </a:moveTo>
              <a:lnTo>
                <a:pt x="0" y="2464782"/>
              </a:lnTo>
              <a:lnTo>
                <a:pt x="246478" y="246478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6E86E2-7D5E-4B84-A5A6-2EC33D0595E4}">
      <dsp:nvSpPr>
        <dsp:cNvPr id="0" name=""/>
        <dsp:cNvSpPr/>
      </dsp:nvSpPr>
      <dsp:spPr>
        <a:xfrm>
          <a:off x="4029186" y="3082876"/>
          <a:ext cx="2430373" cy="1232391"/>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Consider- Country legal and regulatory framework, Taxation</a:t>
          </a:r>
        </a:p>
      </dsp:txBody>
      <dsp:txXfrm>
        <a:off x="4065281" y="3118971"/>
        <a:ext cx="2358183" cy="1160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F7D0D-3867-41AC-BD07-836051F0BA2B}">
      <dsp:nvSpPr>
        <dsp:cNvPr id="0" name=""/>
        <dsp:cNvSpPr/>
      </dsp:nvSpPr>
      <dsp:spPr>
        <a:xfrm>
          <a:off x="3173518" y="2214"/>
          <a:ext cx="3409490" cy="170474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Business Model</a:t>
          </a:r>
        </a:p>
      </dsp:txBody>
      <dsp:txXfrm>
        <a:off x="3223448" y="52144"/>
        <a:ext cx="3309630" cy="1604885"/>
      </dsp:txXfrm>
    </dsp:sp>
    <dsp:sp modelId="{6E355F3C-70AE-4B02-B27A-27122A3F041C}">
      <dsp:nvSpPr>
        <dsp:cNvPr id="0" name=""/>
        <dsp:cNvSpPr/>
      </dsp:nvSpPr>
      <dsp:spPr>
        <a:xfrm>
          <a:off x="3514467" y="1706960"/>
          <a:ext cx="340949" cy="1278559"/>
        </a:xfrm>
        <a:custGeom>
          <a:avLst/>
          <a:gdLst/>
          <a:ahLst/>
          <a:cxnLst/>
          <a:rect l="0" t="0" r="0" b="0"/>
          <a:pathLst>
            <a:path>
              <a:moveTo>
                <a:pt x="0" y="0"/>
              </a:moveTo>
              <a:lnTo>
                <a:pt x="0" y="1278559"/>
              </a:lnTo>
              <a:lnTo>
                <a:pt x="340949" y="1278559"/>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798843-3A1A-4E73-8005-4A0A12E952F2}">
      <dsp:nvSpPr>
        <dsp:cNvPr id="0" name=""/>
        <dsp:cNvSpPr/>
      </dsp:nvSpPr>
      <dsp:spPr>
        <a:xfrm>
          <a:off x="3855416" y="2133146"/>
          <a:ext cx="3361894" cy="1704745"/>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1200" kern="1200" dirty="0">
              <a:latin typeface="Montserrat Medium" panose="00000600000000000000" pitchFamily="2" charset="0"/>
              <a:ea typeface="+mn-ea"/>
              <a:cs typeface="+mn-cs"/>
            </a:rPr>
            <a:t>Think Business Model- Fee for Service, product sales etc</a:t>
          </a:r>
        </a:p>
      </dsp:txBody>
      <dsp:txXfrm>
        <a:off x="3905346" y="2183076"/>
        <a:ext cx="3262034" cy="16048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FEB76-0AE2-43E5-9DA4-236097417A58}">
      <dsp:nvSpPr>
        <dsp:cNvPr id="0" name=""/>
        <dsp:cNvSpPr/>
      </dsp:nvSpPr>
      <dsp:spPr>
        <a:xfrm>
          <a:off x="3062471" y="30237"/>
          <a:ext cx="3546191" cy="177309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Strategic Plan</a:t>
          </a:r>
        </a:p>
      </dsp:txBody>
      <dsp:txXfrm>
        <a:off x="3114403" y="82169"/>
        <a:ext cx="3442327" cy="1669231"/>
      </dsp:txXfrm>
    </dsp:sp>
    <dsp:sp modelId="{8DBF9200-B3FA-4BFC-A1C7-45EACE4CACEE}">
      <dsp:nvSpPr>
        <dsp:cNvPr id="0" name=""/>
        <dsp:cNvSpPr/>
      </dsp:nvSpPr>
      <dsp:spPr>
        <a:xfrm>
          <a:off x="3417090" y="1803332"/>
          <a:ext cx="354619" cy="1299856"/>
        </a:xfrm>
        <a:custGeom>
          <a:avLst/>
          <a:gdLst/>
          <a:ahLst/>
          <a:cxnLst/>
          <a:rect l="0" t="0" r="0" b="0"/>
          <a:pathLst>
            <a:path>
              <a:moveTo>
                <a:pt x="0" y="0"/>
              </a:moveTo>
              <a:lnTo>
                <a:pt x="0" y="1299856"/>
              </a:lnTo>
              <a:lnTo>
                <a:pt x="354619" y="1299856"/>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E96378-96FF-4037-B74F-1916B4447E77}">
      <dsp:nvSpPr>
        <dsp:cNvPr id="0" name=""/>
        <dsp:cNvSpPr/>
      </dsp:nvSpPr>
      <dsp:spPr>
        <a:xfrm>
          <a:off x="3771709" y="2216641"/>
          <a:ext cx="3496686" cy="1773095"/>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Lay out the roadmap- Short, Medium and long term</a:t>
          </a:r>
        </a:p>
      </dsp:txBody>
      <dsp:txXfrm>
        <a:off x="3823641" y="2268573"/>
        <a:ext cx="3392822" cy="16692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BE53D6-3626-41B3-9C68-0AFBC114183E}">
      <dsp:nvSpPr>
        <dsp:cNvPr id="0" name=""/>
        <dsp:cNvSpPr/>
      </dsp:nvSpPr>
      <dsp:spPr>
        <a:xfrm>
          <a:off x="1125" y="605729"/>
          <a:ext cx="1770652" cy="88532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Identify the Social Issues</a:t>
          </a:r>
        </a:p>
      </dsp:txBody>
      <dsp:txXfrm>
        <a:off x="27055" y="631659"/>
        <a:ext cx="1718792" cy="833466"/>
      </dsp:txXfrm>
    </dsp:sp>
    <dsp:sp modelId="{155E49E5-5EC7-4055-862C-63A32690BE37}">
      <dsp:nvSpPr>
        <dsp:cNvPr id="0" name=""/>
        <dsp:cNvSpPr/>
      </dsp:nvSpPr>
      <dsp:spPr>
        <a:xfrm>
          <a:off x="178190" y="1491056"/>
          <a:ext cx="177065" cy="663994"/>
        </a:xfrm>
        <a:custGeom>
          <a:avLst/>
          <a:gdLst/>
          <a:ahLst/>
          <a:cxnLst/>
          <a:rect l="0" t="0" r="0" b="0"/>
          <a:pathLst>
            <a:path>
              <a:moveTo>
                <a:pt x="0" y="0"/>
              </a:moveTo>
              <a:lnTo>
                <a:pt x="0" y="663994"/>
              </a:lnTo>
              <a:lnTo>
                <a:pt x="177065" y="663994"/>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BD3D6D-21E2-4F49-833B-BF23EC11C916}">
      <dsp:nvSpPr>
        <dsp:cNvPr id="0" name=""/>
        <dsp:cNvSpPr/>
      </dsp:nvSpPr>
      <dsp:spPr>
        <a:xfrm>
          <a:off x="355256" y="1712387"/>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Research and understand the specific social problem</a:t>
          </a:r>
        </a:p>
      </dsp:txBody>
      <dsp:txXfrm>
        <a:off x="381186" y="1738317"/>
        <a:ext cx="1694074" cy="833466"/>
      </dsp:txXfrm>
    </dsp:sp>
    <dsp:sp modelId="{407B2E8C-BA06-4997-8BCE-53C08C8BE6E1}">
      <dsp:nvSpPr>
        <dsp:cNvPr id="0" name=""/>
        <dsp:cNvSpPr/>
      </dsp:nvSpPr>
      <dsp:spPr>
        <a:xfrm>
          <a:off x="178190" y="1491056"/>
          <a:ext cx="177065" cy="1770652"/>
        </a:xfrm>
        <a:custGeom>
          <a:avLst/>
          <a:gdLst/>
          <a:ahLst/>
          <a:cxnLst/>
          <a:rect l="0" t="0" r="0" b="0"/>
          <a:pathLst>
            <a:path>
              <a:moveTo>
                <a:pt x="0" y="0"/>
              </a:moveTo>
              <a:lnTo>
                <a:pt x="0" y="1770652"/>
              </a:lnTo>
              <a:lnTo>
                <a:pt x="177065" y="177065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BCE51A-6976-484C-9969-5409BF233F74}">
      <dsp:nvSpPr>
        <dsp:cNvPr id="0" name=""/>
        <dsp:cNvSpPr/>
      </dsp:nvSpPr>
      <dsp:spPr>
        <a:xfrm>
          <a:off x="355256" y="2819045"/>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Align it with the NGOs values and mission</a:t>
          </a:r>
        </a:p>
      </dsp:txBody>
      <dsp:txXfrm>
        <a:off x="381186" y="2844975"/>
        <a:ext cx="1694074" cy="833466"/>
      </dsp:txXfrm>
    </dsp:sp>
    <dsp:sp modelId="{7797C9C9-882B-4A63-AA10-2A52814970E8}">
      <dsp:nvSpPr>
        <dsp:cNvPr id="0" name=""/>
        <dsp:cNvSpPr/>
      </dsp:nvSpPr>
      <dsp:spPr>
        <a:xfrm>
          <a:off x="2214441" y="605729"/>
          <a:ext cx="1770652" cy="885326"/>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Define your mission and vision</a:t>
          </a:r>
        </a:p>
      </dsp:txBody>
      <dsp:txXfrm>
        <a:off x="2240371" y="631659"/>
        <a:ext cx="1718792" cy="833466"/>
      </dsp:txXfrm>
    </dsp:sp>
    <dsp:sp modelId="{5DD99D5A-51BF-427F-8ACA-FB2EA114B653}">
      <dsp:nvSpPr>
        <dsp:cNvPr id="0" name=""/>
        <dsp:cNvSpPr/>
      </dsp:nvSpPr>
      <dsp:spPr>
        <a:xfrm>
          <a:off x="2391506" y="1491056"/>
          <a:ext cx="177065" cy="663994"/>
        </a:xfrm>
        <a:custGeom>
          <a:avLst/>
          <a:gdLst/>
          <a:ahLst/>
          <a:cxnLst/>
          <a:rect l="0" t="0" r="0" b="0"/>
          <a:pathLst>
            <a:path>
              <a:moveTo>
                <a:pt x="0" y="0"/>
              </a:moveTo>
              <a:lnTo>
                <a:pt x="0" y="663994"/>
              </a:lnTo>
              <a:lnTo>
                <a:pt x="177065" y="663994"/>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2FD04E-7A30-4752-BA4F-0542CF64648F}">
      <dsp:nvSpPr>
        <dsp:cNvPr id="0" name=""/>
        <dsp:cNvSpPr/>
      </dsp:nvSpPr>
      <dsp:spPr>
        <a:xfrm>
          <a:off x="2568572" y="1712387"/>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Articulate the mission and vision</a:t>
          </a:r>
        </a:p>
      </dsp:txBody>
      <dsp:txXfrm>
        <a:off x="2594502" y="1738317"/>
        <a:ext cx="1694074" cy="833466"/>
      </dsp:txXfrm>
    </dsp:sp>
    <dsp:sp modelId="{D356EDB7-72A0-42C1-9A71-30DBF3A3F625}">
      <dsp:nvSpPr>
        <dsp:cNvPr id="0" name=""/>
        <dsp:cNvSpPr/>
      </dsp:nvSpPr>
      <dsp:spPr>
        <a:xfrm>
          <a:off x="4427757" y="605729"/>
          <a:ext cx="1770652" cy="885326"/>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rPr>
            <a:t>Right Legal Structure</a:t>
          </a:r>
        </a:p>
      </dsp:txBody>
      <dsp:txXfrm>
        <a:off x="4453687" y="631659"/>
        <a:ext cx="1718792" cy="833466"/>
      </dsp:txXfrm>
    </dsp:sp>
    <dsp:sp modelId="{2F5CE24D-CE31-4480-AFE0-4071046CA7B1}">
      <dsp:nvSpPr>
        <dsp:cNvPr id="0" name=""/>
        <dsp:cNvSpPr/>
      </dsp:nvSpPr>
      <dsp:spPr>
        <a:xfrm>
          <a:off x="4604823" y="1491056"/>
          <a:ext cx="177065" cy="663994"/>
        </a:xfrm>
        <a:custGeom>
          <a:avLst/>
          <a:gdLst/>
          <a:ahLst/>
          <a:cxnLst/>
          <a:rect l="0" t="0" r="0" b="0"/>
          <a:pathLst>
            <a:path>
              <a:moveTo>
                <a:pt x="0" y="0"/>
              </a:moveTo>
              <a:lnTo>
                <a:pt x="0" y="663994"/>
              </a:lnTo>
              <a:lnTo>
                <a:pt x="177065" y="663994"/>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37CA32-FB65-4876-9995-38475D45500B}">
      <dsp:nvSpPr>
        <dsp:cNvPr id="0" name=""/>
        <dsp:cNvSpPr/>
      </dsp:nvSpPr>
      <dsp:spPr>
        <a:xfrm>
          <a:off x="4781888" y="1712387"/>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Options, non-profit, for profit or hybrid</a:t>
          </a:r>
        </a:p>
      </dsp:txBody>
      <dsp:txXfrm>
        <a:off x="4807818" y="1738317"/>
        <a:ext cx="1694074" cy="833466"/>
      </dsp:txXfrm>
    </dsp:sp>
    <dsp:sp modelId="{0E6FBFAB-F408-4005-95E9-62D7622F472A}">
      <dsp:nvSpPr>
        <dsp:cNvPr id="0" name=""/>
        <dsp:cNvSpPr/>
      </dsp:nvSpPr>
      <dsp:spPr>
        <a:xfrm>
          <a:off x="4604823" y="1491056"/>
          <a:ext cx="177065" cy="1770652"/>
        </a:xfrm>
        <a:custGeom>
          <a:avLst/>
          <a:gdLst/>
          <a:ahLst/>
          <a:cxnLst/>
          <a:rect l="0" t="0" r="0" b="0"/>
          <a:pathLst>
            <a:path>
              <a:moveTo>
                <a:pt x="0" y="0"/>
              </a:moveTo>
              <a:lnTo>
                <a:pt x="0" y="1770652"/>
              </a:lnTo>
              <a:lnTo>
                <a:pt x="177065" y="177065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6E86E2-7D5E-4B84-A5A6-2EC33D0595E4}">
      <dsp:nvSpPr>
        <dsp:cNvPr id="0" name=""/>
        <dsp:cNvSpPr/>
      </dsp:nvSpPr>
      <dsp:spPr>
        <a:xfrm>
          <a:off x="4781888" y="2819045"/>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Consider- Country legal and regulatory framework, Taxation</a:t>
          </a:r>
        </a:p>
      </dsp:txBody>
      <dsp:txXfrm>
        <a:off x="4807818" y="2844975"/>
        <a:ext cx="1694074" cy="833466"/>
      </dsp:txXfrm>
    </dsp:sp>
    <dsp:sp modelId="{9F2F7D0D-3867-41AC-BD07-836051F0BA2B}">
      <dsp:nvSpPr>
        <dsp:cNvPr id="0" name=""/>
        <dsp:cNvSpPr/>
      </dsp:nvSpPr>
      <dsp:spPr>
        <a:xfrm>
          <a:off x="6641074" y="605729"/>
          <a:ext cx="1770652" cy="88532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Business Model</a:t>
          </a:r>
        </a:p>
      </dsp:txBody>
      <dsp:txXfrm>
        <a:off x="6667004" y="631659"/>
        <a:ext cx="1718792" cy="833466"/>
      </dsp:txXfrm>
    </dsp:sp>
    <dsp:sp modelId="{6E355F3C-70AE-4B02-B27A-27122A3F041C}">
      <dsp:nvSpPr>
        <dsp:cNvPr id="0" name=""/>
        <dsp:cNvSpPr/>
      </dsp:nvSpPr>
      <dsp:spPr>
        <a:xfrm>
          <a:off x="6818139" y="1491056"/>
          <a:ext cx="177065" cy="663994"/>
        </a:xfrm>
        <a:custGeom>
          <a:avLst/>
          <a:gdLst/>
          <a:ahLst/>
          <a:cxnLst/>
          <a:rect l="0" t="0" r="0" b="0"/>
          <a:pathLst>
            <a:path>
              <a:moveTo>
                <a:pt x="0" y="0"/>
              </a:moveTo>
              <a:lnTo>
                <a:pt x="0" y="663994"/>
              </a:lnTo>
              <a:lnTo>
                <a:pt x="177065" y="663994"/>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798843-3A1A-4E73-8005-4A0A12E952F2}">
      <dsp:nvSpPr>
        <dsp:cNvPr id="0" name=""/>
        <dsp:cNvSpPr/>
      </dsp:nvSpPr>
      <dsp:spPr>
        <a:xfrm>
          <a:off x="6995204" y="1712387"/>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1200" kern="1200" dirty="0">
              <a:latin typeface="Montserrat Medium" panose="00000600000000000000" pitchFamily="2" charset="0"/>
              <a:ea typeface="+mn-ea"/>
              <a:cs typeface="+mn-cs"/>
            </a:rPr>
            <a:t>Think Business Model- Fee for Service, product sales etc</a:t>
          </a:r>
        </a:p>
      </dsp:txBody>
      <dsp:txXfrm>
        <a:off x="7021134" y="1738317"/>
        <a:ext cx="1694074" cy="833466"/>
      </dsp:txXfrm>
    </dsp:sp>
    <dsp:sp modelId="{F82FEB76-0AE2-43E5-9DA4-236097417A58}">
      <dsp:nvSpPr>
        <dsp:cNvPr id="0" name=""/>
        <dsp:cNvSpPr/>
      </dsp:nvSpPr>
      <dsp:spPr>
        <a:xfrm>
          <a:off x="8854390" y="605729"/>
          <a:ext cx="1770652" cy="88532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latin typeface="Montserrat Medium" panose="00000600000000000000" pitchFamily="2" charset="0"/>
              <a:ea typeface="+mn-ea"/>
              <a:cs typeface="+mn-cs"/>
            </a:rPr>
            <a:t>Strategic Plan</a:t>
          </a:r>
        </a:p>
      </dsp:txBody>
      <dsp:txXfrm>
        <a:off x="8880320" y="631659"/>
        <a:ext cx="1718792" cy="833466"/>
      </dsp:txXfrm>
    </dsp:sp>
    <dsp:sp modelId="{8DBF9200-B3FA-4BFC-A1C7-45EACE4CACEE}">
      <dsp:nvSpPr>
        <dsp:cNvPr id="0" name=""/>
        <dsp:cNvSpPr/>
      </dsp:nvSpPr>
      <dsp:spPr>
        <a:xfrm>
          <a:off x="9031455" y="1491056"/>
          <a:ext cx="177065" cy="663994"/>
        </a:xfrm>
        <a:custGeom>
          <a:avLst/>
          <a:gdLst/>
          <a:ahLst/>
          <a:cxnLst/>
          <a:rect l="0" t="0" r="0" b="0"/>
          <a:pathLst>
            <a:path>
              <a:moveTo>
                <a:pt x="0" y="0"/>
              </a:moveTo>
              <a:lnTo>
                <a:pt x="0" y="663994"/>
              </a:lnTo>
              <a:lnTo>
                <a:pt x="177065" y="663994"/>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E96378-96FF-4037-B74F-1916B4447E77}">
      <dsp:nvSpPr>
        <dsp:cNvPr id="0" name=""/>
        <dsp:cNvSpPr/>
      </dsp:nvSpPr>
      <dsp:spPr>
        <a:xfrm>
          <a:off x="9208520" y="1712387"/>
          <a:ext cx="1745934" cy="885326"/>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Montserrat Medium" panose="00000600000000000000" pitchFamily="2" charset="0"/>
            </a:rPr>
            <a:t>Lay out the roadmap- Short, Medium and long term</a:t>
          </a:r>
        </a:p>
      </dsp:txBody>
      <dsp:txXfrm>
        <a:off x="9234450" y="1738317"/>
        <a:ext cx="1694074" cy="833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ABB1BC-50AD-45EB-8BA7-95FA77C8EA8A}">
      <dsp:nvSpPr>
        <dsp:cNvPr id="0" name=""/>
        <dsp:cNvSpPr/>
      </dsp:nvSpPr>
      <dsp:spPr>
        <a:xfrm rot="5400000">
          <a:off x="-185268" y="1461684"/>
          <a:ext cx="1831325" cy="169469"/>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C30D53C-B95D-4D70-A829-237A4EA4B691}">
      <dsp:nvSpPr>
        <dsp:cNvPr id="0" name=""/>
        <dsp:cNvSpPr/>
      </dsp:nvSpPr>
      <dsp:spPr>
        <a:xfrm>
          <a:off x="671" y="597993"/>
          <a:ext cx="2581705" cy="112979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1. Market Analysis</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Who are your customers, and what are their needs? </a:t>
          </a:r>
          <a:endParaRPr lang="en-GB" sz="1400" kern="1200" dirty="0">
            <a:solidFill>
              <a:schemeClr val="tx1"/>
            </a:solidFill>
            <a:latin typeface="Montserrat Medium" panose="00000600000000000000" pitchFamily="2" charset="0"/>
          </a:endParaRPr>
        </a:p>
        <a:p>
          <a:pPr marL="0" lvl="0" indent="0" algn="ctr" defTabSz="622300">
            <a:lnSpc>
              <a:spcPct val="90000"/>
            </a:lnSpc>
            <a:spcBef>
              <a:spcPct val="0"/>
            </a:spcBef>
            <a:spcAft>
              <a:spcPct val="35000"/>
            </a:spcAft>
            <a:buNone/>
          </a:pPr>
          <a:endParaRPr lang="en-GB" sz="1400" kern="1200" dirty="0">
            <a:solidFill>
              <a:schemeClr val="tx1"/>
            </a:solidFill>
            <a:latin typeface="Montserrat Medium" panose="00000600000000000000" pitchFamily="2" charset="0"/>
          </a:endParaRPr>
        </a:p>
      </dsp:txBody>
      <dsp:txXfrm>
        <a:off x="33762" y="631084"/>
        <a:ext cx="2515523" cy="1063617"/>
      </dsp:txXfrm>
    </dsp:sp>
    <dsp:sp modelId="{F97A51D5-6E0C-4B60-BD5C-0431737DB836}">
      <dsp:nvSpPr>
        <dsp:cNvPr id="0" name=""/>
        <dsp:cNvSpPr/>
      </dsp:nvSpPr>
      <dsp:spPr>
        <a:xfrm rot="5400000">
          <a:off x="-232575" y="2839430"/>
          <a:ext cx="1925939" cy="169469"/>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65EC116-3150-4FCB-B2C1-CB64DBE5DA0B}">
      <dsp:nvSpPr>
        <dsp:cNvPr id="0" name=""/>
        <dsp:cNvSpPr/>
      </dsp:nvSpPr>
      <dsp:spPr>
        <a:xfrm>
          <a:off x="671" y="1941235"/>
          <a:ext cx="2581705" cy="112979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2. Business Model Canvas</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How will the business create and deliver value?</a:t>
          </a:r>
        </a:p>
      </dsp:txBody>
      <dsp:txXfrm>
        <a:off x="33762" y="1974326"/>
        <a:ext cx="2515523" cy="1063617"/>
      </dsp:txXfrm>
    </dsp:sp>
    <dsp:sp modelId="{48951F54-48F9-498D-9334-B4F1D97E6F99}">
      <dsp:nvSpPr>
        <dsp:cNvPr id="0" name=""/>
        <dsp:cNvSpPr/>
      </dsp:nvSpPr>
      <dsp:spPr>
        <a:xfrm>
          <a:off x="143211" y="3545555"/>
          <a:ext cx="4377459" cy="169469"/>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99BC59-E18F-4E91-AF14-E430383EACE3}">
      <dsp:nvSpPr>
        <dsp:cNvPr id="0" name=""/>
        <dsp:cNvSpPr/>
      </dsp:nvSpPr>
      <dsp:spPr>
        <a:xfrm>
          <a:off x="671" y="3353484"/>
          <a:ext cx="2581705" cy="112979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3. Financial Model</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How will you generate income?</a:t>
          </a:r>
          <a:r>
            <a:rPr lang="en-GB" sz="1400" b="1" kern="1200" dirty="0">
              <a:solidFill>
                <a:schemeClr val="tx1"/>
              </a:solidFill>
              <a:latin typeface="Montserrat Medium" panose="00000600000000000000" pitchFamily="2" charset="0"/>
            </a:rPr>
            <a:t> </a:t>
          </a:r>
        </a:p>
      </dsp:txBody>
      <dsp:txXfrm>
        <a:off x="33762" y="3386575"/>
        <a:ext cx="2515523" cy="1063617"/>
      </dsp:txXfrm>
    </dsp:sp>
    <dsp:sp modelId="{B6D3BB54-59F2-4C9D-88BC-F9E5B303AF8B}">
      <dsp:nvSpPr>
        <dsp:cNvPr id="0" name=""/>
        <dsp:cNvSpPr/>
      </dsp:nvSpPr>
      <dsp:spPr>
        <a:xfrm rot="16200000">
          <a:off x="2970519" y="2839430"/>
          <a:ext cx="1925939" cy="169469"/>
        </a:xfrm>
        <a:prstGeom prst="rect">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CEF7F81-9646-449C-B9D2-090377754312}">
      <dsp:nvSpPr>
        <dsp:cNvPr id="0" name=""/>
        <dsp:cNvSpPr/>
      </dsp:nvSpPr>
      <dsp:spPr>
        <a:xfrm>
          <a:off x="3203765" y="3353484"/>
          <a:ext cx="2581705" cy="112979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4. Financial Forecast</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What are the financial projections and assumptions?</a:t>
          </a:r>
        </a:p>
      </dsp:txBody>
      <dsp:txXfrm>
        <a:off x="3236856" y="3386575"/>
        <a:ext cx="2515523" cy="1063617"/>
      </dsp:txXfrm>
    </dsp:sp>
    <dsp:sp modelId="{E64A66BC-20AE-42E7-AD5E-8977EBE3799C}">
      <dsp:nvSpPr>
        <dsp:cNvPr id="0" name=""/>
        <dsp:cNvSpPr/>
      </dsp:nvSpPr>
      <dsp:spPr>
        <a:xfrm rot="16200000">
          <a:off x="3017826" y="1461684"/>
          <a:ext cx="1831325" cy="169469"/>
        </a:xfrm>
        <a:prstGeom prst="rect">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9D856F7-8380-4991-A3F8-18A494ABDEA4}">
      <dsp:nvSpPr>
        <dsp:cNvPr id="0" name=""/>
        <dsp:cNvSpPr/>
      </dsp:nvSpPr>
      <dsp:spPr>
        <a:xfrm>
          <a:off x="3203765" y="1941235"/>
          <a:ext cx="2581705" cy="1129799"/>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5. Break-even Analysis</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When will you start making profits?</a:t>
          </a:r>
          <a:endParaRPr lang="en-GB" sz="1400" b="1" kern="1200" dirty="0">
            <a:solidFill>
              <a:schemeClr val="tx1"/>
            </a:solidFill>
            <a:latin typeface="Montserrat Medium" panose="00000600000000000000" pitchFamily="2" charset="0"/>
          </a:endParaRPr>
        </a:p>
      </dsp:txBody>
      <dsp:txXfrm>
        <a:off x="3236856" y="1974326"/>
        <a:ext cx="2515523" cy="1063617"/>
      </dsp:txXfrm>
    </dsp:sp>
    <dsp:sp modelId="{780D7CA4-359A-469D-846B-5AE4B1FEA7B1}">
      <dsp:nvSpPr>
        <dsp:cNvPr id="0" name=""/>
        <dsp:cNvSpPr/>
      </dsp:nvSpPr>
      <dsp:spPr>
        <a:xfrm>
          <a:off x="3346306" y="790064"/>
          <a:ext cx="4377459" cy="169469"/>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A9CB16E-6CF3-4CBC-8FD0-BDF81FE39167}">
      <dsp:nvSpPr>
        <dsp:cNvPr id="0" name=""/>
        <dsp:cNvSpPr/>
      </dsp:nvSpPr>
      <dsp:spPr>
        <a:xfrm>
          <a:off x="3203765" y="597993"/>
          <a:ext cx="2581705" cy="112979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6. Marketing Strategies</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How will you attract and retain customers or donors?</a:t>
          </a:r>
        </a:p>
      </dsp:txBody>
      <dsp:txXfrm>
        <a:off x="3236856" y="631084"/>
        <a:ext cx="2515523" cy="1063617"/>
      </dsp:txXfrm>
    </dsp:sp>
    <dsp:sp modelId="{A81D7F5D-E39F-4D13-A421-9B2D655AF4FC}">
      <dsp:nvSpPr>
        <dsp:cNvPr id="0" name=""/>
        <dsp:cNvSpPr/>
      </dsp:nvSpPr>
      <dsp:spPr>
        <a:xfrm>
          <a:off x="6406860" y="597993"/>
          <a:ext cx="2581705" cy="112979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chemeClr val="tx1"/>
              </a:solidFill>
              <a:latin typeface="Montserrat Medium" panose="00000600000000000000" pitchFamily="2" charset="0"/>
            </a:rPr>
            <a:t>7. Impact Measurement</a:t>
          </a:r>
        </a:p>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How will you attract and retain customers or donors? </a:t>
          </a:r>
          <a:endParaRPr lang="en-GB" sz="1400" kern="1200" dirty="0">
            <a:solidFill>
              <a:schemeClr val="tx1"/>
            </a:solidFill>
            <a:latin typeface="Montserrat Medium" panose="00000600000000000000" pitchFamily="2" charset="0"/>
          </a:endParaRPr>
        </a:p>
      </dsp:txBody>
      <dsp:txXfrm>
        <a:off x="6439951" y="631084"/>
        <a:ext cx="2515523" cy="106361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D2A944-CBD6-4159-B171-EAE1798CBC3E}">
      <dsp:nvSpPr>
        <dsp:cNvPr id="0" name=""/>
        <dsp:cNvSpPr/>
      </dsp:nvSpPr>
      <dsp:spPr>
        <a:xfrm rot="5400000">
          <a:off x="-374328" y="1438591"/>
          <a:ext cx="1654072" cy="199667"/>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014189D-7B5B-462A-9D1D-D91BFB233684}">
      <dsp:nvSpPr>
        <dsp:cNvPr id="0" name=""/>
        <dsp:cNvSpPr/>
      </dsp:nvSpPr>
      <dsp:spPr>
        <a:xfrm>
          <a:off x="4087" y="379875"/>
          <a:ext cx="2218531" cy="13311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Define Your Campaign Goal </a:t>
          </a:r>
        </a:p>
      </dsp:txBody>
      <dsp:txXfrm>
        <a:off x="43074" y="418862"/>
        <a:ext cx="2140557" cy="1253144"/>
      </dsp:txXfrm>
    </dsp:sp>
    <dsp:sp modelId="{00B882CB-CB1C-479C-927C-BF14247F4EA9}">
      <dsp:nvSpPr>
        <dsp:cNvPr id="0" name=""/>
        <dsp:cNvSpPr/>
      </dsp:nvSpPr>
      <dsp:spPr>
        <a:xfrm rot="5400000">
          <a:off x="-374328" y="3102489"/>
          <a:ext cx="1654072" cy="199667"/>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AE334A0-EA34-4396-B8B1-284FF434258D}">
      <dsp:nvSpPr>
        <dsp:cNvPr id="0" name=""/>
        <dsp:cNvSpPr/>
      </dsp:nvSpPr>
      <dsp:spPr>
        <a:xfrm>
          <a:off x="4087" y="2043774"/>
          <a:ext cx="2218531" cy="133111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Choose the Right Crowdfunding Platform </a:t>
          </a:r>
        </a:p>
      </dsp:txBody>
      <dsp:txXfrm>
        <a:off x="43074" y="2082761"/>
        <a:ext cx="2140557" cy="1253144"/>
      </dsp:txXfrm>
    </dsp:sp>
    <dsp:sp modelId="{9731C8E6-A28D-49E9-BA9A-A5BD1180005F}">
      <dsp:nvSpPr>
        <dsp:cNvPr id="0" name=""/>
        <dsp:cNvSpPr/>
      </dsp:nvSpPr>
      <dsp:spPr>
        <a:xfrm>
          <a:off x="457620" y="3934438"/>
          <a:ext cx="2940820" cy="199667"/>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D473295-3A6E-42B7-A85E-2EACDCACCC30}">
      <dsp:nvSpPr>
        <dsp:cNvPr id="0" name=""/>
        <dsp:cNvSpPr/>
      </dsp:nvSpPr>
      <dsp:spPr>
        <a:xfrm>
          <a:off x="4087" y="3707672"/>
          <a:ext cx="2218531" cy="133111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Create a Compelling Story </a:t>
          </a:r>
        </a:p>
      </dsp:txBody>
      <dsp:txXfrm>
        <a:off x="43074" y="3746659"/>
        <a:ext cx="2140557" cy="1253144"/>
      </dsp:txXfrm>
    </dsp:sp>
    <dsp:sp modelId="{943B4D7A-0809-483E-B29B-EAA380D1020D}">
      <dsp:nvSpPr>
        <dsp:cNvPr id="0" name=""/>
        <dsp:cNvSpPr/>
      </dsp:nvSpPr>
      <dsp:spPr>
        <a:xfrm rot="16200000">
          <a:off x="2576317" y="3102489"/>
          <a:ext cx="1654072" cy="199667"/>
        </a:xfrm>
        <a:prstGeom prst="rect">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866476A-F40A-4781-96D4-3F2D46EEC6AA}">
      <dsp:nvSpPr>
        <dsp:cNvPr id="0" name=""/>
        <dsp:cNvSpPr/>
      </dsp:nvSpPr>
      <dsp:spPr>
        <a:xfrm>
          <a:off x="2954734" y="3707672"/>
          <a:ext cx="2218531" cy="133111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Plan Your Marketing and Promotion</a:t>
          </a:r>
        </a:p>
      </dsp:txBody>
      <dsp:txXfrm>
        <a:off x="2993721" y="3746659"/>
        <a:ext cx="2140557" cy="1253144"/>
      </dsp:txXfrm>
    </dsp:sp>
    <dsp:sp modelId="{7516C8B9-AEDB-4E17-A90F-BBC522653450}">
      <dsp:nvSpPr>
        <dsp:cNvPr id="0" name=""/>
        <dsp:cNvSpPr/>
      </dsp:nvSpPr>
      <dsp:spPr>
        <a:xfrm rot="16200000">
          <a:off x="2576317" y="1438591"/>
          <a:ext cx="1654072" cy="199667"/>
        </a:xfrm>
        <a:prstGeom prst="rect">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352380E-2E30-4965-A517-4B4CAA5205C9}">
      <dsp:nvSpPr>
        <dsp:cNvPr id="0" name=""/>
        <dsp:cNvSpPr/>
      </dsp:nvSpPr>
      <dsp:spPr>
        <a:xfrm>
          <a:off x="2954734" y="2043774"/>
          <a:ext cx="2218531" cy="133111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Offer Rewards or Incentives </a:t>
          </a:r>
        </a:p>
      </dsp:txBody>
      <dsp:txXfrm>
        <a:off x="2993721" y="2082761"/>
        <a:ext cx="2140557" cy="1253144"/>
      </dsp:txXfrm>
    </dsp:sp>
    <dsp:sp modelId="{0C85C96F-C4DB-4156-831E-46FCC13DD292}">
      <dsp:nvSpPr>
        <dsp:cNvPr id="0" name=""/>
        <dsp:cNvSpPr/>
      </dsp:nvSpPr>
      <dsp:spPr>
        <a:xfrm>
          <a:off x="3408266" y="606641"/>
          <a:ext cx="2940820" cy="199667"/>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CCE8C3E-7D1F-4349-8BA7-54F12BDC857C}">
      <dsp:nvSpPr>
        <dsp:cNvPr id="0" name=""/>
        <dsp:cNvSpPr/>
      </dsp:nvSpPr>
      <dsp:spPr>
        <a:xfrm>
          <a:off x="2954734" y="379875"/>
          <a:ext cx="2218531" cy="13311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Set a Realistic Funding Target </a:t>
          </a:r>
        </a:p>
      </dsp:txBody>
      <dsp:txXfrm>
        <a:off x="2993721" y="418862"/>
        <a:ext cx="2140557" cy="1253144"/>
      </dsp:txXfrm>
    </dsp:sp>
    <dsp:sp modelId="{989C76BB-7373-421B-8146-170C8B0D9B79}">
      <dsp:nvSpPr>
        <dsp:cNvPr id="0" name=""/>
        <dsp:cNvSpPr/>
      </dsp:nvSpPr>
      <dsp:spPr>
        <a:xfrm rot="5400000">
          <a:off x="5526964" y="1438591"/>
          <a:ext cx="1654072" cy="199667"/>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C19F852-06FB-4B3F-9014-2FE1B4397B86}">
      <dsp:nvSpPr>
        <dsp:cNvPr id="0" name=""/>
        <dsp:cNvSpPr/>
      </dsp:nvSpPr>
      <dsp:spPr>
        <a:xfrm>
          <a:off x="5905380" y="379875"/>
          <a:ext cx="2218531" cy="133111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 Engage with Your Backers </a:t>
          </a:r>
        </a:p>
      </dsp:txBody>
      <dsp:txXfrm>
        <a:off x="5944367" y="418862"/>
        <a:ext cx="2140557" cy="1253144"/>
      </dsp:txXfrm>
    </dsp:sp>
    <dsp:sp modelId="{F3943511-C1A0-4D2A-B116-7BCF034C0C12}">
      <dsp:nvSpPr>
        <dsp:cNvPr id="0" name=""/>
        <dsp:cNvSpPr/>
      </dsp:nvSpPr>
      <dsp:spPr>
        <a:xfrm>
          <a:off x="5905380" y="2043774"/>
          <a:ext cx="2218531" cy="133111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0" kern="1200" dirty="0">
              <a:solidFill>
                <a:schemeClr val="tx1"/>
              </a:solidFill>
              <a:latin typeface="Montserrat Medium" panose="00000600000000000000" pitchFamily="2" charset="0"/>
            </a:rPr>
            <a:t>Follow Through and Deliver </a:t>
          </a:r>
        </a:p>
      </dsp:txBody>
      <dsp:txXfrm>
        <a:off x="5944367" y="2082761"/>
        <a:ext cx="2140557" cy="125314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E9F922-F49C-4778-82CA-84E0C2DD92A1}">
      <dsp:nvSpPr>
        <dsp:cNvPr id="0" name=""/>
        <dsp:cNvSpPr/>
      </dsp:nvSpPr>
      <dsp:spPr>
        <a:xfrm>
          <a:off x="2466831" y="1740096"/>
          <a:ext cx="432924" cy="824932"/>
        </a:xfrm>
        <a:custGeom>
          <a:avLst/>
          <a:gdLst/>
          <a:ahLst/>
          <a:cxnLst/>
          <a:rect l="0" t="0" r="0" b="0"/>
          <a:pathLst>
            <a:path>
              <a:moveTo>
                <a:pt x="0" y="0"/>
              </a:moveTo>
              <a:lnTo>
                <a:pt x="216462" y="0"/>
              </a:lnTo>
              <a:lnTo>
                <a:pt x="216462" y="824932"/>
              </a:lnTo>
              <a:lnTo>
                <a:pt x="432924" y="82493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b="0" kern="1200">
            <a:latin typeface="Montserrat SemiBold" panose="00000700000000000000" pitchFamily="2" charset="0"/>
          </a:endParaRPr>
        </a:p>
      </dsp:txBody>
      <dsp:txXfrm>
        <a:off x="2660002" y="2129271"/>
        <a:ext cx="46581" cy="46581"/>
      </dsp:txXfrm>
    </dsp:sp>
    <dsp:sp modelId="{874ABFA5-FCD5-40DA-9C12-8DA059BF0762}">
      <dsp:nvSpPr>
        <dsp:cNvPr id="0" name=""/>
        <dsp:cNvSpPr/>
      </dsp:nvSpPr>
      <dsp:spPr>
        <a:xfrm>
          <a:off x="2466831" y="1694376"/>
          <a:ext cx="432924" cy="91440"/>
        </a:xfrm>
        <a:custGeom>
          <a:avLst/>
          <a:gdLst/>
          <a:ahLst/>
          <a:cxnLst/>
          <a:rect l="0" t="0" r="0" b="0"/>
          <a:pathLst>
            <a:path>
              <a:moveTo>
                <a:pt x="0" y="45720"/>
              </a:moveTo>
              <a:lnTo>
                <a:pt x="432924"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kern="1200">
            <a:latin typeface="Montserrat SemiBold" panose="00000700000000000000" pitchFamily="2" charset="0"/>
          </a:endParaRPr>
        </a:p>
      </dsp:txBody>
      <dsp:txXfrm>
        <a:off x="2672470" y="1729273"/>
        <a:ext cx="21646" cy="21646"/>
      </dsp:txXfrm>
    </dsp:sp>
    <dsp:sp modelId="{15EF0C69-09A2-4431-B94C-CA1379A1852A}">
      <dsp:nvSpPr>
        <dsp:cNvPr id="0" name=""/>
        <dsp:cNvSpPr/>
      </dsp:nvSpPr>
      <dsp:spPr>
        <a:xfrm>
          <a:off x="2466831" y="915164"/>
          <a:ext cx="432924" cy="824932"/>
        </a:xfrm>
        <a:custGeom>
          <a:avLst/>
          <a:gdLst/>
          <a:ahLst/>
          <a:cxnLst/>
          <a:rect l="0" t="0" r="0" b="0"/>
          <a:pathLst>
            <a:path>
              <a:moveTo>
                <a:pt x="0" y="824932"/>
              </a:moveTo>
              <a:lnTo>
                <a:pt x="216462" y="824932"/>
              </a:lnTo>
              <a:lnTo>
                <a:pt x="216462" y="0"/>
              </a:lnTo>
              <a:lnTo>
                <a:pt x="432924"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GB" sz="1600" b="0" kern="1200">
            <a:latin typeface="Montserrat SemiBold" panose="00000700000000000000" pitchFamily="2" charset="0"/>
          </a:endParaRPr>
        </a:p>
      </dsp:txBody>
      <dsp:txXfrm>
        <a:off x="2660002" y="1304339"/>
        <a:ext cx="46581" cy="46581"/>
      </dsp:txXfrm>
    </dsp:sp>
    <dsp:sp modelId="{1184B379-C09F-4733-9C12-8B0A8C8AB85C}">
      <dsp:nvSpPr>
        <dsp:cNvPr id="0" name=""/>
        <dsp:cNvSpPr/>
      </dsp:nvSpPr>
      <dsp:spPr>
        <a:xfrm rot="16200000">
          <a:off x="400158" y="1410123"/>
          <a:ext cx="3473399" cy="659945"/>
        </a:xfrm>
        <a:prstGeom prst="rect">
          <a:avLst/>
        </a:prstGeom>
        <a:solidFill>
          <a:srgbClr val="0693E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1" kern="1200" dirty="0">
              <a:latin typeface="Montserrat SemiBold" panose="00000700000000000000" pitchFamily="2" charset="0"/>
            </a:rPr>
            <a:t>Why Consortium Formation</a:t>
          </a:r>
        </a:p>
      </dsp:txBody>
      <dsp:txXfrm>
        <a:off x="400158" y="1410123"/>
        <a:ext cx="3473399" cy="659945"/>
      </dsp:txXfrm>
    </dsp:sp>
    <dsp:sp modelId="{85AD409F-9E95-44EE-847F-2DC43DF26792}">
      <dsp:nvSpPr>
        <dsp:cNvPr id="0" name=""/>
        <dsp:cNvSpPr/>
      </dsp:nvSpPr>
      <dsp:spPr>
        <a:xfrm>
          <a:off x="2899755" y="585191"/>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Shared Resources</a:t>
          </a:r>
        </a:p>
      </dsp:txBody>
      <dsp:txXfrm>
        <a:off x="2899755" y="585191"/>
        <a:ext cx="3421358" cy="659945"/>
      </dsp:txXfrm>
    </dsp:sp>
    <dsp:sp modelId="{DBA000D7-29CA-404C-AF00-18C9D0E5984F}">
      <dsp:nvSpPr>
        <dsp:cNvPr id="0" name=""/>
        <dsp:cNvSpPr/>
      </dsp:nvSpPr>
      <dsp:spPr>
        <a:xfrm>
          <a:off x="2899755" y="1410123"/>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The Power of Diverse Expertise</a:t>
          </a:r>
        </a:p>
      </dsp:txBody>
      <dsp:txXfrm>
        <a:off x="2899755" y="1410123"/>
        <a:ext cx="3421358" cy="659945"/>
      </dsp:txXfrm>
    </dsp:sp>
    <dsp:sp modelId="{E1F4CC30-9AFD-4A01-A526-4081922CC24F}">
      <dsp:nvSpPr>
        <dsp:cNvPr id="0" name=""/>
        <dsp:cNvSpPr/>
      </dsp:nvSpPr>
      <dsp:spPr>
        <a:xfrm>
          <a:off x="2899755" y="2235055"/>
          <a:ext cx="3421358" cy="65994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GB" sz="1600" b="0" kern="1200" dirty="0">
              <a:latin typeface="Montserrat SemiBold" panose="00000700000000000000" pitchFamily="2" charset="0"/>
            </a:rPr>
            <a:t>Increased Credibility and Influence</a:t>
          </a:r>
        </a:p>
      </dsp:txBody>
      <dsp:txXfrm>
        <a:off x="2899755" y="2235055"/>
        <a:ext cx="3421358" cy="65994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17E9E0BD-7155-634F-B6E4-D27CB80C2213}" type="datetimeFigureOut">
              <a:rPr lang="en-US" smtClean="0"/>
              <a:t>12/18/2024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364657A9-F9C5-6A45-93E8-8E3A99712C41}" type="slidenum">
              <a:rPr lang="en-US" smtClean="0"/>
              <a:t>‹#›</a:t>
            </a:fld>
            <a:endParaRPr lang="en-US"/>
          </a:p>
        </p:txBody>
      </p:sp>
    </p:spTree>
    <p:extLst>
      <p:ext uri="{BB962C8B-B14F-4D97-AF65-F5344CB8AC3E}">
        <p14:creationId xmlns:p14="http://schemas.microsoft.com/office/powerpoint/2010/main" val="1473998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rgbClr val="FFFFFF"/>
                </a:solidFill>
                <a:latin typeface="Montserrat SemiBold" panose="00000700000000000000" pitchFamily="2" charset="0"/>
              </a:rPr>
              <a:t>MODULE 7: REVENUE DIVERSIFICATION</a:t>
            </a:r>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1</a:t>
            </a:fld>
            <a:endParaRPr lang="en-US"/>
          </a:p>
        </p:txBody>
      </p:sp>
    </p:spTree>
    <p:extLst>
      <p:ext uri="{BB962C8B-B14F-4D97-AF65-F5344CB8AC3E}">
        <p14:creationId xmlns:p14="http://schemas.microsoft.com/office/powerpoint/2010/main" val="1834219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4B718-0ED4-9174-F8FF-7C224A2B45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216EE5-65DF-4E27-4AA8-AEBB42D261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14D6ED-FA7E-C354-D468-BE6E47EACA10}"/>
              </a:ext>
            </a:extLst>
          </p:cNvPr>
          <p:cNvSpPr>
            <a:spLocks noGrp="1"/>
          </p:cNvSpPr>
          <p:nvPr>
            <p:ph type="body" idx="1"/>
          </p:nvPr>
        </p:nvSpPr>
        <p:spPr/>
        <p:txBody>
          <a:bodyPr/>
          <a:lstStyle/>
          <a:p>
            <a:endParaRPr lang="en-GB" b="0" dirty="0"/>
          </a:p>
          <a:p>
            <a:r>
              <a:rPr lang="en-GB" b="0" dirty="0"/>
              <a:t>Once your structure is in place, it’s time to develop your business model. Think about how your organization will generate revenue and sustain itself. Will you use a fee-for-service model, offering services in exchange for payment? Or will you focus on product sales, such as selling goods or services that support your mission? You can also consider other models, like donations, crowdfunding, or social impact investments. Your business model should align with both your mission and your financial goals.</a:t>
            </a:r>
          </a:p>
        </p:txBody>
      </p:sp>
      <p:sp>
        <p:nvSpPr>
          <p:cNvPr id="4" name="Slide Number Placeholder 3">
            <a:extLst>
              <a:ext uri="{FF2B5EF4-FFF2-40B4-BE49-F238E27FC236}">
                <a16:creationId xmlns:a16="http://schemas.microsoft.com/office/drawing/2014/main" id="{5B5C7E43-6021-B1A3-208D-4FB016AA230C}"/>
              </a:ext>
            </a:extLst>
          </p:cNvPr>
          <p:cNvSpPr>
            <a:spLocks noGrp="1"/>
          </p:cNvSpPr>
          <p:nvPr>
            <p:ph type="sldNum" sz="quarter" idx="10"/>
          </p:nvPr>
        </p:nvSpPr>
        <p:spPr/>
        <p:txBody>
          <a:bodyPr/>
          <a:lstStyle/>
          <a:p>
            <a:fld id="{F7021451-1387-4CA6-816F-3879F97B5CBC}" type="slidenum">
              <a:rPr lang="en-US" smtClean="0"/>
              <a:t>10</a:t>
            </a:fld>
            <a:endParaRPr lang="en-US"/>
          </a:p>
        </p:txBody>
      </p:sp>
    </p:spTree>
    <p:extLst>
      <p:ext uri="{BB962C8B-B14F-4D97-AF65-F5344CB8AC3E}">
        <p14:creationId xmlns:p14="http://schemas.microsoft.com/office/powerpoint/2010/main" val="3013589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DD207A-C0F4-58B4-6ED7-CD4439D43C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73EAF1-C4C9-3CB9-B3C1-163450790A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C33BC3-D653-14DE-F287-18579FF2EFB6}"/>
              </a:ext>
            </a:extLst>
          </p:cNvPr>
          <p:cNvSpPr>
            <a:spLocks noGrp="1"/>
          </p:cNvSpPr>
          <p:nvPr>
            <p:ph type="body" idx="1"/>
          </p:nvPr>
        </p:nvSpPr>
        <p:spPr/>
        <p:txBody>
          <a:bodyPr/>
          <a:lstStyle/>
          <a:p>
            <a:r>
              <a:rPr lang="en-GB" b="0" dirty="0"/>
              <a:t>Finally, you need a strategic plan to guide your enterprise growth and impact. Lay out a clear roadmap for your work, considering short-term, medium-term, and long-term goals. What do you want to achieve in the next year? The next three years? And where do you see your enterprise in five or ten years? A solid strategic plan will ensure that you're not only creating impact today but also setting up for sustainable growth in the future.</a:t>
            </a:r>
          </a:p>
          <a:p>
            <a:endParaRPr lang="en-US" b="0" dirty="0"/>
          </a:p>
        </p:txBody>
      </p:sp>
      <p:sp>
        <p:nvSpPr>
          <p:cNvPr id="4" name="Slide Number Placeholder 3">
            <a:extLst>
              <a:ext uri="{FF2B5EF4-FFF2-40B4-BE49-F238E27FC236}">
                <a16:creationId xmlns:a16="http://schemas.microsoft.com/office/drawing/2014/main" id="{BD3F5090-22CD-FF25-2DC0-01F91B75947B}"/>
              </a:ext>
            </a:extLst>
          </p:cNvPr>
          <p:cNvSpPr>
            <a:spLocks noGrp="1"/>
          </p:cNvSpPr>
          <p:nvPr>
            <p:ph type="sldNum" sz="quarter" idx="10"/>
          </p:nvPr>
        </p:nvSpPr>
        <p:spPr/>
        <p:txBody>
          <a:bodyPr/>
          <a:lstStyle/>
          <a:p>
            <a:fld id="{F7021451-1387-4CA6-816F-3879F97B5CBC}" type="slidenum">
              <a:rPr lang="en-US" smtClean="0"/>
              <a:t>11</a:t>
            </a:fld>
            <a:endParaRPr lang="en-US"/>
          </a:p>
        </p:txBody>
      </p:sp>
    </p:spTree>
    <p:extLst>
      <p:ext uri="{BB962C8B-B14F-4D97-AF65-F5344CB8AC3E}">
        <p14:creationId xmlns:p14="http://schemas.microsoft.com/office/powerpoint/2010/main" val="2867988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903A-4BE9-91D7-B8D0-6730E1990A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3C69D2-0434-B53F-7CF7-8D4D730963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6F6CA3-3573-FDA2-8B8D-093A56597097}"/>
              </a:ext>
            </a:extLst>
          </p:cNvPr>
          <p:cNvSpPr>
            <a:spLocks noGrp="1"/>
          </p:cNvSpPr>
          <p:nvPr>
            <p:ph type="body" idx="1"/>
          </p:nvPr>
        </p:nvSpPr>
        <p:spPr/>
        <p:txBody>
          <a:bodyPr/>
          <a:lstStyle/>
          <a:p>
            <a:r>
              <a:rPr lang="en-GB" b="0" dirty="0"/>
              <a:t>This Diagram is a representation of all the steps in the process.</a:t>
            </a:r>
          </a:p>
        </p:txBody>
      </p:sp>
      <p:sp>
        <p:nvSpPr>
          <p:cNvPr id="4" name="Slide Number Placeholder 3">
            <a:extLst>
              <a:ext uri="{FF2B5EF4-FFF2-40B4-BE49-F238E27FC236}">
                <a16:creationId xmlns:a16="http://schemas.microsoft.com/office/drawing/2014/main" id="{E59209A8-A3FC-A5FF-3E7A-EF354FCA5453}"/>
              </a:ext>
            </a:extLst>
          </p:cNvPr>
          <p:cNvSpPr>
            <a:spLocks noGrp="1"/>
          </p:cNvSpPr>
          <p:nvPr>
            <p:ph type="sldNum" sz="quarter" idx="10"/>
          </p:nvPr>
        </p:nvSpPr>
        <p:spPr/>
        <p:txBody>
          <a:bodyPr/>
          <a:lstStyle/>
          <a:p>
            <a:fld id="{F7021451-1387-4CA6-816F-3879F97B5CBC}" type="slidenum">
              <a:rPr lang="en-US" smtClean="0"/>
              <a:t>12</a:t>
            </a:fld>
            <a:endParaRPr lang="en-US"/>
          </a:p>
        </p:txBody>
      </p:sp>
    </p:spTree>
    <p:extLst>
      <p:ext uri="{BB962C8B-B14F-4D97-AF65-F5344CB8AC3E}">
        <p14:creationId xmlns:p14="http://schemas.microsoft.com/office/powerpoint/2010/main" val="975391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Let’s dive into one of the most important tools for developing a social enterprise—the Business Canvas. This simple, yet powerful framework helps you map out your social enterprise’s key elements on a single page, giving you a clear overview of how your business will operate and create value. The Business Canvas has nine essential components that we’ll go through one by one, each representing a critical part of your business strategy.</a:t>
            </a:r>
          </a:p>
          <a:p>
            <a:endParaRPr lang="en-GB" b="0" dirty="0"/>
          </a:p>
          <a:p>
            <a:r>
              <a:rPr lang="en-GB" b="0" dirty="0"/>
              <a:t>First, we have Customer Segments. Who are you serving? In a social enterprise, these are typically communities or groups facing a specific social challenge. You need to clearly identify your target audience, whether they’re individuals in need, businesses, or organizations. Understand their needs, pain points, and how your enterprise can address them.</a:t>
            </a:r>
          </a:p>
          <a:p>
            <a:endParaRPr lang="en-GB" b="0" dirty="0"/>
          </a:p>
          <a:p>
            <a:r>
              <a:rPr lang="en-GB" b="0" dirty="0"/>
              <a:t>Next is the Value Proposition. This is the heart of your social enterprise—what makes your enterprise unique? How are you solving the problem in a way that no one else does? Whether it’s offering a product, a service, or an experience, your value proposition clearly articulates how you’re meeting the needs of your customer segments and driving social impact.</a:t>
            </a:r>
          </a:p>
          <a:p>
            <a:endParaRPr lang="en-GB" b="0" dirty="0"/>
          </a:p>
          <a:p>
            <a:r>
              <a:rPr lang="en-GB" b="0" dirty="0"/>
              <a:t>Moving on to Channels. How will you deliver your value proposition to your customers? These could be physical or digital channels like online platforms, in-person events, or partnerships with other organizations. It's important to think about how you’ll reach your target audience effectively.</a:t>
            </a:r>
          </a:p>
          <a:p>
            <a:endParaRPr lang="en-GB" b="0" dirty="0"/>
          </a:p>
          <a:p>
            <a:r>
              <a:rPr lang="en-GB" b="0" dirty="0"/>
              <a:t>Now, let’s talk about Customer Relationships. Building strong relationships with your customers is key, especially in a social enterprise where trust and engagement are central to success. Will you have a community-building approach? Will your customers be involved in your mission beyond just purchasing your product or service? This is where you outline how you’ll create lasting, impactful connections with your audience.</a:t>
            </a:r>
          </a:p>
          <a:p>
            <a:endParaRPr lang="en-GB" b="0" dirty="0"/>
          </a:p>
          <a:p>
            <a:r>
              <a:rPr lang="en-GB" b="0" dirty="0"/>
              <a:t>Next, we have Revenue Streams. How will your social enterprise make money? This could be through a variety of ways: product sales, subscriptions, service fees, or even donations. It’s important to think about how you’ll create sustainable revenue while staying true to your social mission.</a:t>
            </a:r>
          </a:p>
          <a:p>
            <a:endParaRPr lang="en-GB" b="0" dirty="0"/>
          </a:p>
          <a:p>
            <a:r>
              <a:rPr lang="en-GB" b="0" dirty="0"/>
              <a:t>Then, we get to Key Resources. These are the assets and resources you need to run your social enterprise. Think about everything you’ll need to deliver your value proposition: human resources, technology, physical infrastructure, financial capital, and more. The goal is to identify what’s absolutely necessary to operate effectively.</a:t>
            </a:r>
          </a:p>
          <a:p>
            <a:endParaRPr lang="en-GB" b="0" dirty="0"/>
          </a:p>
          <a:p>
            <a:r>
              <a:rPr lang="en-GB" b="0" dirty="0"/>
              <a:t>After that, we have Key Activities. What are the most important actions or processes you’ll need to carry out to deliver on your mission? Whether it’s product development, community outreach, fundraising, or service delivery, this is where you lay out the activities that will keep your enterprise running smoothly.</a:t>
            </a:r>
          </a:p>
          <a:p>
            <a:endParaRPr lang="en-GB" b="0" dirty="0"/>
          </a:p>
          <a:p>
            <a:r>
              <a:rPr lang="en-GB" b="0" dirty="0"/>
              <a:t>Next is Key Partnerships. No social enterprise operates alone. Think about who you’ll partner with—whether it’s other organizations, governments, suppliers, or funders. Partnerships can provide critical resources, support, and expand your reach, helping you scale your impact.</a:t>
            </a:r>
          </a:p>
          <a:p>
            <a:endParaRPr lang="en-GB" b="0" dirty="0"/>
          </a:p>
          <a:p>
            <a:r>
              <a:rPr lang="en-GB" b="0" dirty="0"/>
              <a:t>Finally, we have Cost Structure. This is where you outline the key costs involved in running your business. These could include operational costs, salaries, marketing, production, and any other costs necessary to sustain your enterprise. Balancing costs with revenue is key to ensuring your long-term financial sustainability.</a:t>
            </a:r>
          </a:p>
          <a:p>
            <a:endParaRPr lang="en-GB" b="0" dirty="0"/>
          </a:p>
          <a:p>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13</a:t>
            </a:fld>
            <a:endParaRPr lang="en-US"/>
          </a:p>
        </p:txBody>
      </p:sp>
    </p:spTree>
    <p:extLst>
      <p:ext uri="{BB962C8B-B14F-4D97-AF65-F5344CB8AC3E}">
        <p14:creationId xmlns:p14="http://schemas.microsoft.com/office/powerpoint/2010/main" val="20853585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latin typeface="Montserrat Medium" panose="00000600000000000000" pitchFamily="2" charset="0"/>
              </a:rPr>
              <a:t>First, we have </a:t>
            </a:r>
            <a:r>
              <a:rPr lang="en-GB" b="1" dirty="0">
                <a:solidFill>
                  <a:schemeClr val="accent2">
                    <a:lumMod val="75000"/>
                  </a:schemeClr>
                </a:solidFill>
                <a:latin typeface="Montserrat Medium" panose="00000600000000000000" pitchFamily="2" charset="0"/>
              </a:rPr>
              <a:t>Customer Segments. </a:t>
            </a:r>
            <a:r>
              <a:rPr lang="en-GB" b="0" dirty="0">
                <a:latin typeface="Montserrat Medium" panose="00000600000000000000" pitchFamily="2" charset="0"/>
              </a:rPr>
              <a:t>Who are you serving? In a social enterprise, these are typically communities or groups facing a specific social challenge. You need to clearly identify your target audience, whether they’re individuals in need, businesses, or organizations. Understand their needs, pain points, and how your enterprise can address them.</a:t>
            </a:r>
          </a:p>
          <a:p>
            <a:endParaRPr lang="en-GB" b="0" dirty="0">
              <a:latin typeface="Montserrat Medium" panose="00000600000000000000" pitchFamily="2" charset="0"/>
            </a:endParaRPr>
          </a:p>
          <a:p>
            <a:r>
              <a:rPr lang="en-GB" b="0" dirty="0">
                <a:latin typeface="Montserrat Medium" panose="00000600000000000000" pitchFamily="2" charset="0"/>
              </a:rPr>
              <a:t>Next is the </a:t>
            </a:r>
            <a:r>
              <a:rPr lang="en-GB" b="1" dirty="0">
                <a:solidFill>
                  <a:schemeClr val="accent2">
                    <a:lumMod val="75000"/>
                  </a:schemeClr>
                </a:solidFill>
                <a:latin typeface="Montserrat Medium" panose="00000600000000000000" pitchFamily="2" charset="0"/>
              </a:rPr>
              <a:t>Value Proposition. </a:t>
            </a:r>
            <a:r>
              <a:rPr lang="en-GB" b="0" dirty="0">
                <a:latin typeface="Montserrat Medium" panose="00000600000000000000" pitchFamily="2" charset="0"/>
              </a:rPr>
              <a:t>This is the heart of your social enterprise—what makes your enterprise unique? How are you solving the problem in a way that no one else does? Whether it’s offering a product, a service, or an experience, your value proposition clearly articulates how you’re meeting the needs of your customer segments and driving social impact.</a:t>
            </a:r>
          </a:p>
          <a:p>
            <a:endParaRPr lang="en-US" dirty="0">
              <a:latin typeface="Montserrat Medium" panose="00000600000000000000" pitchFamily="2" charset="0"/>
            </a:endParaRP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14</a:t>
            </a:fld>
            <a:endParaRPr lang="en-US"/>
          </a:p>
        </p:txBody>
      </p:sp>
    </p:spTree>
    <p:extLst>
      <p:ext uri="{BB962C8B-B14F-4D97-AF65-F5344CB8AC3E}">
        <p14:creationId xmlns:p14="http://schemas.microsoft.com/office/powerpoint/2010/main" val="883638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Moving on to Channels. How will you deliver your value proposition to your customers? These could be physical or digital channels like online platforms, in-person events, or partnerships with other organizations. It's important to think about how you’ll reach your target audience effectively.</a:t>
            </a:r>
          </a:p>
          <a:p>
            <a:endParaRPr lang="en-GB" b="0" dirty="0"/>
          </a:p>
          <a:p>
            <a:r>
              <a:rPr lang="en-GB" b="0" dirty="0"/>
              <a:t>Now, let’s talk about Customer Relationships. Building strong relationships with your customers is key, especially in a social enterprise where trust and engagement are central to success. Will you have a community-building approach? Will your customers be involved in your mission beyond just purchasing your product or service? This is where you outline how you’ll create lasting, impactful connections with your audience.</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15</a:t>
            </a:fld>
            <a:endParaRPr lang="en-US"/>
          </a:p>
        </p:txBody>
      </p:sp>
    </p:spTree>
    <p:extLst>
      <p:ext uri="{BB962C8B-B14F-4D97-AF65-F5344CB8AC3E}">
        <p14:creationId xmlns:p14="http://schemas.microsoft.com/office/powerpoint/2010/main" val="1376997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88C02-E604-3660-046F-8A415969BE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3862A3-5B97-4645-56F8-F637D27D17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4F0FBC-9BA7-34CF-2F9E-EB85E56E26B9}"/>
              </a:ext>
            </a:extLst>
          </p:cNvPr>
          <p:cNvSpPr>
            <a:spLocks noGrp="1"/>
          </p:cNvSpPr>
          <p:nvPr>
            <p:ph type="body" idx="1"/>
          </p:nvPr>
        </p:nvSpPr>
        <p:spPr/>
        <p:txBody>
          <a:bodyPr/>
          <a:lstStyle/>
          <a:p>
            <a:r>
              <a:rPr lang="en-GB" b="0" dirty="0">
                <a:latin typeface="Montserrat Medium" panose="00000600000000000000" pitchFamily="2" charset="0"/>
              </a:rPr>
              <a:t>Next, we have </a:t>
            </a:r>
            <a:r>
              <a:rPr lang="en-GB" b="1" dirty="0">
                <a:solidFill>
                  <a:schemeClr val="accent2">
                    <a:lumMod val="75000"/>
                  </a:schemeClr>
                </a:solidFill>
                <a:latin typeface="Montserrat Medium" panose="00000600000000000000" pitchFamily="2" charset="0"/>
              </a:rPr>
              <a:t>Revenue Streams. </a:t>
            </a:r>
            <a:r>
              <a:rPr lang="en-GB" b="0" dirty="0">
                <a:latin typeface="Montserrat Medium" panose="00000600000000000000" pitchFamily="2" charset="0"/>
              </a:rPr>
              <a:t>How will your social enterprise make money? This could be through a variety of ways: product sales, subscriptions, service fees, or even donations. It’s important to think about how you’ll create sustainable revenue while staying true to your social mission.</a:t>
            </a:r>
          </a:p>
          <a:p>
            <a:endParaRPr lang="en-GB" b="0" dirty="0">
              <a:latin typeface="Montserrat Medium" panose="00000600000000000000" pitchFamily="2" charset="0"/>
            </a:endParaRPr>
          </a:p>
          <a:p>
            <a:r>
              <a:rPr lang="en-GB" b="0" dirty="0">
                <a:latin typeface="Montserrat Medium" panose="00000600000000000000" pitchFamily="2" charset="0"/>
              </a:rPr>
              <a:t>Then, we get to </a:t>
            </a:r>
            <a:r>
              <a:rPr lang="en-GB" b="1" dirty="0">
                <a:solidFill>
                  <a:schemeClr val="accent2">
                    <a:lumMod val="75000"/>
                  </a:schemeClr>
                </a:solidFill>
                <a:latin typeface="Montserrat Medium" panose="00000600000000000000" pitchFamily="2" charset="0"/>
              </a:rPr>
              <a:t>Key Resources</a:t>
            </a:r>
            <a:r>
              <a:rPr lang="en-GB" b="0" dirty="0">
                <a:latin typeface="Montserrat Medium" panose="00000600000000000000" pitchFamily="2" charset="0"/>
              </a:rPr>
              <a:t>. These are the assets and resources you need to run your social enterprise. Think about everything you’ll need to deliver your value proposition: human resources, technology, physical infrastructure, financial capital, and more. The goal is to identify what’s absolutely necessary to operate effectively.</a:t>
            </a:r>
          </a:p>
        </p:txBody>
      </p:sp>
      <p:sp>
        <p:nvSpPr>
          <p:cNvPr id="4" name="Slide Number Placeholder 3">
            <a:extLst>
              <a:ext uri="{FF2B5EF4-FFF2-40B4-BE49-F238E27FC236}">
                <a16:creationId xmlns:a16="http://schemas.microsoft.com/office/drawing/2014/main" id="{95BC7F14-AA5F-6E2D-8441-8C9EAB741CC0}"/>
              </a:ext>
            </a:extLst>
          </p:cNvPr>
          <p:cNvSpPr>
            <a:spLocks noGrp="1"/>
          </p:cNvSpPr>
          <p:nvPr>
            <p:ph type="sldNum" sz="quarter" idx="5"/>
          </p:nvPr>
        </p:nvSpPr>
        <p:spPr/>
        <p:txBody>
          <a:bodyPr/>
          <a:lstStyle/>
          <a:p>
            <a:fld id="{364657A9-F9C5-6A45-93E8-8E3A99712C41}" type="slidenum">
              <a:rPr lang="en-US" smtClean="0"/>
              <a:t>16</a:t>
            </a:fld>
            <a:endParaRPr lang="en-US"/>
          </a:p>
        </p:txBody>
      </p:sp>
    </p:spTree>
    <p:extLst>
      <p:ext uri="{BB962C8B-B14F-4D97-AF65-F5344CB8AC3E}">
        <p14:creationId xmlns:p14="http://schemas.microsoft.com/office/powerpoint/2010/main" val="2270097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DA267-2813-F8CF-4E17-40AAC5F575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E2A455-BB51-5637-9397-BE22CF543A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9DE72B-FCE2-5B98-7B38-A7789B5351CF}"/>
              </a:ext>
            </a:extLst>
          </p:cNvPr>
          <p:cNvSpPr>
            <a:spLocks noGrp="1"/>
          </p:cNvSpPr>
          <p:nvPr>
            <p:ph type="body" idx="1"/>
          </p:nvPr>
        </p:nvSpPr>
        <p:spPr/>
        <p:txBody>
          <a:bodyPr/>
          <a:lstStyle/>
          <a:p>
            <a:r>
              <a:rPr lang="en-GB" b="0" dirty="0"/>
              <a:t>After that, we have Key Activities. What are the most important actions or processes you’ll need to carry out to deliver on your mission? Whether it’s product development, community outreach, fundraising, or service delivery, this is where you lay out the activities that will keep your enterprise running smoothly.</a:t>
            </a:r>
          </a:p>
          <a:p>
            <a:r>
              <a:rPr lang="en-GB" b="0" dirty="0"/>
              <a:t>Next is Key Partnerships. No social enterprise operates alone. Think about who you’ll partner with—whether it’s other organizations, governments, suppliers, or funders. Partnerships can provide critical resources, support, and expand your reach, helping you scale your impact.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Finally, we have Cost Structure. This is where you outline the key costs involved in running your business. These could include operational costs, salaries, marketing, production, and any other costs necessary to sustain your enterprise. Balancing costs with revenue is key to ensuring your long-term financial sustainability.</a:t>
            </a:r>
          </a:p>
          <a:p>
            <a:endParaRPr lang="en-GB" b="0" dirty="0"/>
          </a:p>
        </p:txBody>
      </p:sp>
      <p:sp>
        <p:nvSpPr>
          <p:cNvPr id="4" name="Slide Number Placeholder 3">
            <a:extLst>
              <a:ext uri="{FF2B5EF4-FFF2-40B4-BE49-F238E27FC236}">
                <a16:creationId xmlns:a16="http://schemas.microsoft.com/office/drawing/2014/main" id="{3CB0685C-1B56-96A5-467A-0C2C609C119F}"/>
              </a:ext>
            </a:extLst>
          </p:cNvPr>
          <p:cNvSpPr>
            <a:spLocks noGrp="1"/>
          </p:cNvSpPr>
          <p:nvPr>
            <p:ph type="sldNum" sz="quarter" idx="5"/>
          </p:nvPr>
        </p:nvSpPr>
        <p:spPr/>
        <p:txBody>
          <a:bodyPr/>
          <a:lstStyle/>
          <a:p>
            <a:fld id="{364657A9-F9C5-6A45-93E8-8E3A99712C41}" type="slidenum">
              <a:rPr lang="en-US" smtClean="0"/>
              <a:t>17</a:t>
            </a:fld>
            <a:endParaRPr lang="en-US"/>
          </a:p>
        </p:txBody>
      </p:sp>
    </p:spTree>
    <p:extLst>
      <p:ext uri="{BB962C8B-B14F-4D97-AF65-F5344CB8AC3E}">
        <p14:creationId xmlns:p14="http://schemas.microsoft.com/office/powerpoint/2010/main" val="4201259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Creating a solid business plan is one of the most important steps in launching a successful social enterprise. A well-structured business plan will serve as your roadmap, guiding you through the journey of turning your mission into a sustainable, impactful business.</a:t>
            </a:r>
          </a:p>
          <a:p>
            <a:r>
              <a:rPr lang="en-GB" b="0" dirty="0"/>
              <a:t>So, let’s break it down step by step.</a:t>
            </a:r>
          </a:p>
        </p:txBody>
      </p:sp>
      <p:sp>
        <p:nvSpPr>
          <p:cNvPr id="4" name="Slide Number Placeholder 3"/>
          <p:cNvSpPr>
            <a:spLocks noGrp="1"/>
          </p:cNvSpPr>
          <p:nvPr>
            <p:ph type="sldNum" sz="quarter" idx="10"/>
          </p:nvPr>
        </p:nvSpPr>
        <p:spPr/>
        <p:txBody>
          <a:bodyPr/>
          <a:lstStyle/>
          <a:p>
            <a:fld id="{F7021451-1387-4CA6-816F-3879F97B5CBC}" type="slidenum">
              <a:rPr lang="en-US" smtClean="0"/>
              <a:t>18</a:t>
            </a:fld>
            <a:endParaRPr lang="en-US"/>
          </a:p>
        </p:txBody>
      </p:sp>
    </p:spTree>
    <p:extLst>
      <p:ext uri="{BB962C8B-B14F-4D97-AF65-F5344CB8AC3E}">
        <p14:creationId xmlns:p14="http://schemas.microsoft.com/office/powerpoint/2010/main" val="4237448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your Market Analysis. Who are your customers, and what are their needs? How big is the market for your solution? Here, you'll need to research and present data about your target audience, your competitors, and any trends that might influence your enterprise. This is where you prove that there's a real demand for your product or service, and that you’ve thought carefully about the landscape you’re entering.</a:t>
            </a:r>
          </a:p>
        </p:txBody>
      </p:sp>
      <p:sp>
        <p:nvSpPr>
          <p:cNvPr id="4" name="Slide Number Placeholder 3"/>
          <p:cNvSpPr>
            <a:spLocks noGrp="1"/>
          </p:cNvSpPr>
          <p:nvPr>
            <p:ph type="sldNum" sz="quarter" idx="5"/>
          </p:nvPr>
        </p:nvSpPr>
        <p:spPr/>
        <p:txBody>
          <a:bodyPr/>
          <a:lstStyle/>
          <a:p>
            <a:fld id="{364657A9-F9C5-6A45-93E8-8E3A99712C41}" type="slidenum">
              <a:rPr lang="en-US" smtClean="0"/>
              <a:t>19</a:t>
            </a:fld>
            <a:endParaRPr lang="en-US"/>
          </a:p>
        </p:txBody>
      </p:sp>
    </p:spTree>
    <p:extLst>
      <p:ext uri="{BB962C8B-B14F-4D97-AF65-F5344CB8AC3E}">
        <p14:creationId xmlns:p14="http://schemas.microsoft.com/office/powerpoint/2010/main" val="196331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Montserrat SemiBold" panose="00000700000000000000" pitchFamily="2" charset="0"/>
              </a:rPr>
              <a:t>Module Objectives and Learning Outcomes.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effectLst/>
                <a:latin typeface="Montserrat Medium" panose="00000600000000000000" pitchFamily="2" charset="0"/>
                <a:ea typeface="Times New Roman" panose="02020603050405020304" pitchFamily="18" charset="0"/>
                <a:cs typeface="Arial Hebrew" pitchFamily="2" charset="-79"/>
              </a:rPr>
              <a:t>Module Objective: </a:t>
            </a:r>
            <a:r>
              <a:rPr lang="en-US" sz="1200" dirty="0">
                <a:latin typeface="Montserrat Medium" panose="00000600000000000000" pitchFamily="2" charset="0"/>
              </a:rPr>
              <a:t>This module focuses on equipping you with practical strategies to explore and implement non-traditional funding models, ensuring financial sustainability for your social enterprise.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Montserrat Medium" panose="00000600000000000000" pitchFamily="2" charset="0"/>
              </a:rPr>
              <a:t>Learning Outcomes</a:t>
            </a:r>
          </a:p>
          <a:p>
            <a:pPr lvl="0" algn="just"/>
            <a:endParaRPr lang="en-US" sz="1200" dirty="0">
              <a:latin typeface="Montserrat Medium" panose="00000600000000000000" pitchFamily="2" charset="0"/>
            </a:endParaRPr>
          </a:p>
          <a:p>
            <a:pPr marL="228600" marR="0" indent="-228600" algn="just">
              <a:lnSpc>
                <a:spcPct val="115000"/>
              </a:lnSpc>
              <a:spcBef>
                <a:spcPts val="0"/>
              </a:spcBef>
              <a:spcAft>
                <a:spcPts val="1200"/>
              </a:spcAft>
              <a:buFont typeface="Arial Narrow" panose="020B0604020202020204" pitchFamily="34" charset="0"/>
              <a:buAutoNum type="arabicPeriod"/>
            </a:pPr>
            <a:r>
              <a:rPr lang="en-US" sz="1200" dirty="0">
                <a:latin typeface="Montserrat Medium" panose="00000600000000000000" pitchFamily="2" charset="0"/>
              </a:rPr>
              <a:t>Explore non-traditional funding avenues.</a:t>
            </a:r>
          </a:p>
          <a:p>
            <a:pPr marL="228600" marR="0" indent="-228600" algn="just">
              <a:lnSpc>
                <a:spcPct val="115000"/>
              </a:lnSpc>
              <a:spcBef>
                <a:spcPts val="0"/>
              </a:spcBef>
              <a:spcAft>
                <a:spcPts val="1200"/>
              </a:spcAft>
              <a:buFont typeface="Arial Narrow" panose="020B0604020202020204" pitchFamily="34" charset="0"/>
              <a:buAutoNum type="arabicPeriod"/>
            </a:pPr>
            <a:r>
              <a:rPr lang="en-US" sz="1200" dirty="0">
                <a:latin typeface="Montserrat Medium" panose="00000600000000000000" pitchFamily="2" charset="0"/>
              </a:rPr>
              <a:t>Develop strategies for implementing income generating activities.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ontserrat Medium" panose="00000600000000000000" pitchFamily="2" charset="0"/>
            </a:endParaRPr>
          </a:p>
          <a:p>
            <a:endParaRPr lang="en-US" sz="1200" dirty="0">
              <a:latin typeface="Montserrat SemiBold" panose="00000700000000000000" pitchFamily="2" charset="0"/>
            </a:endParaRP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2</a:t>
            </a:fld>
            <a:endParaRPr lang="en-US"/>
          </a:p>
        </p:txBody>
      </p:sp>
    </p:spTree>
    <p:extLst>
      <p:ext uri="{BB962C8B-B14F-4D97-AF65-F5344CB8AC3E}">
        <p14:creationId xmlns:p14="http://schemas.microsoft.com/office/powerpoint/2010/main" val="14392089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1FE0F-3F7A-4168-644A-ED128DC7CE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EAA6BB-2474-8B2B-86F9-F5406511B1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CC4C14-3B07-9511-A6AB-AB8EAB4B10C8}"/>
              </a:ext>
            </a:extLst>
          </p:cNvPr>
          <p:cNvSpPr>
            <a:spLocks noGrp="1"/>
          </p:cNvSpPr>
          <p:nvPr>
            <p:ph type="body" idx="1"/>
          </p:nvPr>
        </p:nvSpPr>
        <p:spPr/>
        <p:txBody>
          <a:bodyPr/>
          <a:lstStyle/>
          <a:p>
            <a:r>
              <a:rPr lang="en-US" dirty="0"/>
              <a:t>Define your Market Analysis. Who are your customers, and what are their needs? How big is the market for your solution? Here, you'll need to research and present data about your target audience, your competitors, and any trends that might influence your enterprise. This is where you prove that there's a real demand for your product or service, and that you’ve thought carefully about the landscape you’re entering.</a:t>
            </a:r>
          </a:p>
        </p:txBody>
      </p:sp>
      <p:sp>
        <p:nvSpPr>
          <p:cNvPr id="4" name="Slide Number Placeholder 3">
            <a:extLst>
              <a:ext uri="{FF2B5EF4-FFF2-40B4-BE49-F238E27FC236}">
                <a16:creationId xmlns:a16="http://schemas.microsoft.com/office/drawing/2014/main" id="{75E0C347-5965-846B-029B-12DC05DEBF1C}"/>
              </a:ext>
            </a:extLst>
          </p:cNvPr>
          <p:cNvSpPr>
            <a:spLocks noGrp="1"/>
          </p:cNvSpPr>
          <p:nvPr>
            <p:ph type="sldNum" sz="quarter" idx="5"/>
          </p:nvPr>
        </p:nvSpPr>
        <p:spPr/>
        <p:txBody>
          <a:bodyPr/>
          <a:lstStyle/>
          <a:p>
            <a:fld id="{364657A9-F9C5-6A45-93E8-8E3A99712C41}" type="slidenum">
              <a:rPr lang="en-US" smtClean="0"/>
              <a:t>20</a:t>
            </a:fld>
            <a:endParaRPr lang="en-US"/>
          </a:p>
        </p:txBody>
      </p:sp>
    </p:spTree>
    <p:extLst>
      <p:ext uri="{BB962C8B-B14F-4D97-AF65-F5344CB8AC3E}">
        <p14:creationId xmlns:p14="http://schemas.microsoft.com/office/powerpoint/2010/main" val="10972605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42B0B-343A-FE47-3822-77C38FE75D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F55A5D-865C-276C-72D1-4ABD814BE5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9FC639-DA40-8ACC-9099-9E50BFDE6E82}"/>
              </a:ext>
            </a:extLst>
          </p:cNvPr>
          <p:cNvSpPr>
            <a:spLocks noGrp="1"/>
          </p:cNvSpPr>
          <p:nvPr>
            <p:ph type="body" idx="1"/>
          </p:nvPr>
        </p:nvSpPr>
        <p:spPr/>
        <p:txBody>
          <a:bodyPr/>
          <a:lstStyle/>
          <a:p>
            <a:r>
              <a:rPr lang="en-US" dirty="0"/>
              <a:t>Define your Market Analysis. Who are your customers, and what are their needs? How big is the market for your solution? Here, you'll need to research and present data about your target audience, your competitors, and any trends that might influence your enterprise. This is where you prove that there's a real demand for your product or service, and that you’ve thought carefully about the landscape you’re entering.</a:t>
            </a:r>
          </a:p>
        </p:txBody>
      </p:sp>
      <p:sp>
        <p:nvSpPr>
          <p:cNvPr id="4" name="Slide Number Placeholder 3">
            <a:extLst>
              <a:ext uri="{FF2B5EF4-FFF2-40B4-BE49-F238E27FC236}">
                <a16:creationId xmlns:a16="http://schemas.microsoft.com/office/drawing/2014/main" id="{547ADF52-CB56-A2F9-EA0E-FEC3404FD4F7}"/>
              </a:ext>
            </a:extLst>
          </p:cNvPr>
          <p:cNvSpPr>
            <a:spLocks noGrp="1"/>
          </p:cNvSpPr>
          <p:nvPr>
            <p:ph type="sldNum" sz="quarter" idx="5"/>
          </p:nvPr>
        </p:nvSpPr>
        <p:spPr/>
        <p:txBody>
          <a:bodyPr/>
          <a:lstStyle/>
          <a:p>
            <a:fld id="{364657A9-F9C5-6A45-93E8-8E3A99712C41}" type="slidenum">
              <a:rPr lang="en-US" smtClean="0"/>
              <a:t>21</a:t>
            </a:fld>
            <a:endParaRPr lang="en-US"/>
          </a:p>
        </p:txBody>
      </p:sp>
    </p:spTree>
    <p:extLst>
      <p:ext uri="{BB962C8B-B14F-4D97-AF65-F5344CB8AC3E}">
        <p14:creationId xmlns:p14="http://schemas.microsoft.com/office/powerpoint/2010/main" val="11112907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break down how to calculate Social Return on Investment, and why it’s so powerful for understanding the impact of a social enterprise.</a:t>
            </a:r>
          </a:p>
          <a:p>
            <a:endParaRPr lang="en-GB" dirty="0"/>
          </a:p>
          <a:p>
            <a:r>
              <a:rPr lang="en-GB" dirty="0"/>
              <a:t>The formula for SROI is simple:</a:t>
            </a:r>
          </a:p>
          <a:p>
            <a:endParaRPr lang="en-GB" dirty="0"/>
          </a:p>
          <a:p>
            <a:r>
              <a:rPr lang="en-GB" b="1" dirty="0"/>
              <a:t>Social Return on Investment = Net Present Value of Social Value Created divided by Investment or Inputs.</a:t>
            </a:r>
          </a:p>
          <a:p>
            <a:endParaRPr lang="en-GB" dirty="0"/>
          </a:p>
          <a:p>
            <a:r>
              <a:rPr lang="en-GB" dirty="0"/>
              <a:t>In other words, you’re comparing the value your project creates—social, environmental, or economic—with the amount you’ve invested in it. It's about understanding how much social impact you’re generating for every dollar spent.</a:t>
            </a:r>
          </a:p>
          <a:p>
            <a:endParaRPr lang="en-GB" dirty="0"/>
          </a:p>
          <a:p>
            <a:r>
              <a:rPr lang="en-GB" b="0" dirty="0"/>
              <a:t>Imagine a social enterprise invests $100,000 in a community health program. Over the next five years, this program creates $500,000 in social value—this could be things like improved health outcomes, reduced healthcare costs, or other community benefits.</a:t>
            </a:r>
          </a:p>
          <a:p>
            <a:endParaRPr lang="en-GB" dirty="0"/>
          </a:p>
          <a:p>
            <a:r>
              <a:rPr lang="en-GB" dirty="0"/>
              <a:t>So, let’s apply this to our SROI formula:</a:t>
            </a:r>
          </a:p>
          <a:p>
            <a:endParaRPr lang="en-GB" b="1" dirty="0"/>
          </a:p>
          <a:p>
            <a:r>
              <a:rPr lang="en-GB" b="1" dirty="0"/>
              <a:t>Social Return on Investment = $500,000 divided by $100,000</a:t>
            </a:r>
            <a:endParaRPr lang="en-GB" dirty="0"/>
          </a:p>
          <a:p>
            <a:endParaRPr lang="en-GB" dirty="0"/>
          </a:p>
          <a:p>
            <a:r>
              <a:rPr lang="en-GB" dirty="0"/>
              <a:t>Now, when you do the math, it gives us an SROI of </a:t>
            </a:r>
            <a:r>
              <a:rPr lang="en-GB" b="1" dirty="0"/>
              <a:t>5</a:t>
            </a:r>
            <a:r>
              <a:rPr lang="en-GB" dirty="0"/>
              <a:t>.</a:t>
            </a:r>
          </a:p>
          <a:p>
            <a:endParaRPr lang="en-GB" dirty="0"/>
          </a:p>
          <a:p>
            <a:r>
              <a:rPr lang="en-GB" b="0" dirty="0"/>
              <a:t>What does this mean? It means that for every dollar the social enterprise invested, $5 worth of social value was created. That’s a 5-to-1 ratio—for every dollar spent, the program generated five times that in value.</a:t>
            </a:r>
          </a:p>
          <a:p>
            <a:r>
              <a:rPr lang="en-GB" b="0" dirty="0"/>
              <a:t>This is a clear, powerful way of showing the impact your initiative is having. Not just in terms of finances, but in real, tangible benefits that improve lives and communities.</a:t>
            </a:r>
          </a:p>
          <a:p>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22</a:t>
            </a:fld>
            <a:endParaRPr lang="en-US"/>
          </a:p>
        </p:txBody>
      </p:sp>
    </p:spTree>
    <p:extLst>
      <p:ext uri="{BB962C8B-B14F-4D97-AF65-F5344CB8AC3E}">
        <p14:creationId xmlns:p14="http://schemas.microsoft.com/office/powerpoint/2010/main" val="28989704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GB" dirty="0"/>
              <a:t>Let’s talk about the sustainability of social enterprises. It’s not just about creating positive social impact—it’s also about ensuring your business is financially viable in the long term. Here are five key pointers that can help you ensure the sustainability of your social enterprise:</a:t>
            </a:r>
          </a:p>
        </p:txBody>
      </p:sp>
      <p:sp>
        <p:nvSpPr>
          <p:cNvPr id="4" name="Slide Number Placeholder 3"/>
          <p:cNvSpPr>
            <a:spLocks noGrp="1"/>
          </p:cNvSpPr>
          <p:nvPr>
            <p:ph type="sldNum" sz="quarter" idx="10"/>
          </p:nvPr>
        </p:nvSpPr>
        <p:spPr/>
        <p:txBody>
          <a:bodyPr/>
          <a:lstStyle/>
          <a:p>
            <a:fld id="{F7021451-1387-4CA6-816F-3879F97B5CBC}" type="slidenum">
              <a:rPr lang="en-US" smtClean="0"/>
              <a:t>23</a:t>
            </a:fld>
            <a:endParaRPr lang="en-US"/>
          </a:p>
        </p:txBody>
      </p:sp>
    </p:spTree>
    <p:extLst>
      <p:ext uri="{BB962C8B-B14F-4D97-AF65-F5344CB8AC3E}">
        <p14:creationId xmlns:p14="http://schemas.microsoft.com/office/powerpoint/2010/main" val="18155257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Diversify Your Revenue Streams: </a:t>
            </a:r>
          </a:p>
          <a:p>
            <a:r>
              <a:rPr lang="en-US" dirty="0"/>
              <a:t>One of the best ways to make sure your social enterprise stays sustainable is by not relying on just one source of income. Whether it's through a mix of grants, earned income, or social impact investments—having a diversified income portfolio means you're not as vulnerable to the ups and downs of a single funding stream. </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24</a:t>
            </a:fld>
            <a:endParaRPr lang="en-US"/>
          </a:p>
        </p:txBody>
      </p:sp>
    </p:spTree>
    <p:extLst>
      <p:ext uri="{BB962C8B-B14F-4D97-AF65-F5344CB8AC3E}">
        <p14:creationId xmlns:p14="http://schemas.microsoft.com/office/powerpoint/2010/main" val="3089732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E64CB-0138-1C0B-0A66-5FCAE49BEB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12C9E8-3E90-EDD7-B93A-5D5D114C13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F2F940-74ED-C7DC-EDC2-BE8D0F1EF80E}"/>
              </a:ext>
            </a:extLst>
          </p:cNvPr>
          <p:cNvSpPr>
            <a:spLocks noGrp="1"/>
          </p:cNvSpPr>
          <p:nvPr>
            <p:ph type="body" idx="1"/>
          </p:nvPr>
        </p:nvSpPr>
        <p:spPr/>
        <p:txBody>
          <a:bodyPr/>
          <a:lstStyle/>
          <a:p>
            <a:r>
              <a:rPr lang="en-GB" b="1" dirty="0"/>
              <a:t>2. Measure and Communicate Your Impact: </a:t>
            </a:r>
            <a:r>
              <a:rPr lang="en-GB" dirty="0"/>
              <a:t>Sustainability isn't just about your financials; it’s about the value you’re creating for the community or environment. Measuring your social impact and being able to communicate it clearly to your stakeholders is key. When you demonstrate real, tangible impact, you build credibility and trust, which in turn can drive more support and investment for your enterprise.</a:t>
            </a:r>
          </a:p>
        </p:txBody>
      </p:sp>
      <p:sp>
        <p:nvSpPr>
          <p:cNvPr id="4" name="Slide Number Placeholder 3">
            <a:extLst>
              <a:ext uri="{FF2B5EF4-FFF2-40B4-BE49-F238E27FC236}">
                <a16:creationId xmlns:a16="http://schemas.microsoft.com/office/drawing/2014/main" id="{04F156D3-57EF-4CAB-5A27-E636E0715839}"/>
              </a:ext>
            </a:extLst>
          </p:cNvPr>
          <p:cNvSpPr>
            <a:spLocks noGrp="1"/>
          </p:cNvSpPr>
          <p:nvPr>
            <p:ph type="sldNum" sz="quarter" idx="5"/>
          </p:nvPr>
        </p:nvSpPr>
        <p:spPr/>
        <p:txBody>
          <a:bodyPr/>
          <a:lstStyle/>
          <a:p>
            <a:fld id="{364657A9-F9C5-6A45-93E8-8E3A99712C41}" type="slidenum">
              <a:rPr lang="en-US" smtClean="0"/>
              <a:t>25</a:t>
            </a:fld>
            <a:endParaRPr lang="en-US"/>
          </a:p>
        </p:txBody>
      </p:sp>
    </p:spTree>
    <p:extLst>
      <p:ext uri="{BB962C8B-B14F-4D97-AF65-F5344CB8AC3E}">
        <p14:creationId xmlns:p14="http://schemas.microsoft.com/office/powerpoint/2010/main" val="10807619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0C29C-BB35-0AE0-42EC-6FDAC7BCD7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408B72-95A8-CF4D-E0A5-F04C9B385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916C9F-2148-9AB0-0C39-0EEC9D302BA1}"/>
              </a:ext>
            </a:extLst>
          </p:cNvPr>
          <p:cNvSpPr>
            <a:spLocks noGrp="1"/>
          </p:cNvSpPr>
          <p:nvPr>
            <p:ph type="body" idx="1"/>
          </p:nvPr>
        </p:nvSpPr>
        <p:spPr/>
        <p:txBody>
          <a:bodyPr/>
          <a:lstStyle/>
          <a:p>
            <a:endParaRPr lang="en-GB" dirty="0"/>
          </a:p>
          <a:p>
            <a:r>
              <a:rPr lang="en-GB" b="1" dirty="0"/>
              <a:t>3. Build Strong Partnerships and Networks: </a:t>
            </a:r>
            <a:r>
              <a:rPr lang="en-GB" dirty="0"/>
              <a:t>No social enterprise is an island. The stronger your relationships with other organizations, businesses, and key stakeholders, the more resources and support you'll have. Whether it’s through collaborative partnerships, building a solid network can provide the resources, knowledge, and opportunities that will help your enterprise thrive over time.</a:t>
            </a:r>
          </a:p>
        </p:txBody>
      </p:sp>
      <p:sp>
        <p:nvSpPr>
          <p:cNvPr id="4" name="Slide Number Placeholder 3">
            <a:extLst>
              <a:ext uri="{FF2B5EF4-FFF2-40B4-BE49-F238E27FC236}">
                <a16:creationId xmlns:a16="http://schemas.microsoft.com/office/drawing/2014/main" id="{BC6400A3-9966-3884-8B2E-C299C1146465}"/>
              </a:ext>
            </a:extLst>
          </p:cNvPr>
          <p:cNvSpPr>
            <a:spLocks noGrp="1"/>
          </p:cNvSpPr>
          <p:nvPr>
            <p:ph type="sldNum" sz="quarter" idx="5"/>
          </p:nvPr>
        </p:nvSpPr>
        <p:spPr/>
        <p:txBody>
          <a:bodyPr/>
          <a:lstStyle/>
          <a:p>
            <a:fld id="{364657A9-F9C5-6A45-93E8-8E3A99712C41}" type="slidenum">
              <a:rPr lang="en-US" smtClean="0"/>
              <a:t>26</a:t>
            </a:fld>
            <a:endParaRPr lang="en-US"/>
          </a:p>
        </p:txBody>
      </p:sp>
    </p:spTree>
    <p:extLst>
      <p:ext uri="{BB962C8B-B14F-4D97-AF65-F5344CB8AC3E}">
        <p14:creationId xmlns:p14="http://schemas.microsoft.com/office/powerpoint/2010/main" val="28974202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6DD69-702D-1728-3AAD-53D2ECD7F7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42B99A-65BD-9C6F-4F4C-3670F4AD28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F32EB6-00B9-80DE-374D-52CB7BE34EF9}"/>
              </a:ext>
            </a:extLst>
          </p:cNvPr>
          <p:cNvSpPr>
            <a:spLocks noGrp="1"/>
          </p:cNvSpPr>
          <p:nvPr>
            <p:ph type="body" idx="1"/>
          </p:nvPr>
        </p:nvSpPr>
        <p:spPr/>
        <p:txBody>
          <a:bodyPr/>
          <a:lstStyle/>
          <a:p>
            <a:r>
              <a:rPr lang="en-US" dirty="0"/>
              <a:t>4. Focus on a Scalable and Replicable Model: Sustainability means thinking long term. It’s important to focus on a business model that is scalable—that is, one that can grow and reach more people or communities without compromising quality. Replicability is also important. A social enterprise model that can be replicated in different regions or with different populations increases the potential for long-term success. The more adaptable your business is, the more you can scale its impact</a:t>
            </a:r>
            <a:endParaRPr lang="en-GB" dirty="0"/>
          </a:p>
        </p:txBody>
      </p:sp>
      <p:sp>
        <p:nvSpPr>
          <p:cNvPr id="4" name="Slide Number Placeholder 3">
            <a:extLst>
              <a:ext uri="{FF2B5EF4-FFF2-40B4-BE49-F238E27FC236}">
                <a16:creationId xmlns:a16="http://schemas.microsoft.com/office/drawing/2014/main" id="{24B4AED4-266A-1352-C000-FC64D4E8A5DA}"/>
              </a:ext>
            </a:extLst>
          </p:cNvPr>
          <p:cNvSpPr>
            <a:spLocks noGrp="1"/>
          </p:cNvSpPr>
          <p:nvPr>
            <p:ph type="sldNum" sz="quarter" idx="5"/>
          </p:nvPr>
        </p:nvSpPr>
        <p:spPr/>
        <p:txBody>
          <a:bodyPr/>
          <a:lstStyle/>
          <a:p>
            <a:fld id="{364657A9-F9C5-6A45-93E8-8E3A99712C41}" type="slidenum">
              <a:rPr lang="en-US" smtClean="0"/>
              <a:t>27</a:t>
            </a:fld>
            <a:endParaRPr lang="en-US"/>
          </a:p>
        </p:txBody>
      </p:sp>
    </p:spTree>
    <p:extLst>
      <p:ext uri="{BB962C8B-B14F-4D97-AF65-F5344CB8AC3E}">
        <p14:creationId xmlns:p14="http://schemas.microsoft.com/office/powerpoint/2010/main" val="2572845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D6483-BAFC-BD19-2728-81938CCB49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C2B42-D362-17DC-F2FC-82147471AF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43E43-065B-A04F-76B9-4B5FC054599C}"/>
              </a:ext>
            </a:extLst>
          </p:cNvPr>
          <p:cNvSpPr>
            <a:spLocks noGrp="1"/>
          </p:cNvSpPr>
          <p:nvPr>
            <p:ph type="body" idx="1"/>
          </p:nvPr>
        </p:nvSpPr>
        <p:spPr/>
        <p:txBody>
          <a:bodyPr/>
          <a:lstStyle/>
          <a:p>
            <a:r>
              <a:rPr lang="en-GB" b="1" dirty="0"/>
              <a:t>5. Financial Discipline and Planning: </a:t>
            </a:r>
            <a:r>
              <a:rPr lang="en-GB" dirty="0"/>
              <a:t>Lastly, having strong financial discipline and planning is essential for sustainability. This means regularly monitoring your cash flow, setting realistic budgets, and preparing for potential financial challenges. Creating a solid financial plan, with clear projections and reserves, helps ensure that your social enterprise stays on track, even during difficult times.</a:t>
            </a:r>
            <a:endParaRPr lang="en-US" b="0" dirty="0"/>
          </a:p>
        </p:txBody>
      </p:sp>
      <p:sp>
        <p:nvSpPr>
          <p:cNvPr id="4" name="Slide Number Placeholder 3">
            <a:extLst>
              <a:ext uri="{FF2B5EF4-FFF2-40B4-BE49-F238E27FC236}">
                <a16:creationId xmlns:a16="http://schemas.microsoft.com/office/drawing/2014/main" id="{EA918A6F-2E68-410C-8DCA-9340D0B16AE7}"/>
              </a:ext>
            </a:extLst>
          </p:cNvPr>
          <p:cNvSpPr>
            <a:spLocks noGrp="1"/>
          </p:cNvSpPr>
          <p:nvPr>
            <p:ph type="sldNum" sz="quarter" idx="5"/>
          </p:nvPr>
        </p:nvSpPr>
        <p:spPr/>
        <p:txBody>
          <a:bodyPr/>
          <a:lstStyle/>
          <a:p>
            <a:fld id="{364657A9-F9C5-6A45-93E8-8E3A99712C41}" type="slidenum">
              <a:rPr lang="en-US" smtClean="0"/>
              <a:t>28</a:t>
            </a:fld>
            <a:endParaRPr lang="en-US"/>
          </a:p>
        </p:txBody>
      </p:sp>
    </p:spTree>
    <p:extLst>
      <p:ext uri="{BB962C8B-B14F-4D97-AF65-F5344CB8AC3E}">
        <p14:creationId xmlns:p14="http://schemas.microsoft.com/office/powerpoint/2010/main" val="40303579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64657A9-F9C5-6A45-93E8-8E3A99712C41}" type="slidenum">
              <a:rPr lang="en-US" smtClean="0"/>
              <a:t>29</a:t>
            </a:fld>
            <a:endParaRPr lang="en-US"/>
          </a:p>
        </p:txBody>
      </p:sp>
    </p:spTree>
    <p:extLst>
      <p:ext uri="{BB962C8B-B14F-4D97-AF65-F5344CB8AC3E}">
        <p14:creationId xmlns:p14="http://schemas.microsoft.com/office/powerpoint/2010/main" val="2509498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mn-lt"/>
              </a:rPr>
              <a:t>Subtopics.</a:t>
            </a:r>
          </a:p>
          <a:p>
            <a:pPr marL="228600" marR="0" indent="-228600" algn="just">
              <a:lnSpc>
                <a:spcPct val="115000"/>
              </a:lnSpc>
              <a:spcBef>
                <a:spcPts val="0"/>
              </a:spcBef>
              <a:spcAft>
                <a:spcPts val="1200"/>
              </a:spcAft>
              <a:buFont typeface="Arial" panose="020B0604020202020204" pitchFamily="34" charset="0"/>
              <a:buAutoNum type="arabicPeriod"/>
            </a:pPr>
            <a:r>
              <a:rPr lang="en-US" sz="1200" dirty="0"/>
              <a:t>Social enterprise development for financial sustainability.</a:t>
            </a:r>
          </a:p>
          <a:p>
            <a:pPr marL="228600" marR="0" indent="-228600" algn="just">
              <a:lnSpc>
                <a:spcPct val="115000"/>
              </a:lnSpc>
              <a:spcBef>
                <a:spcPts val="0"/>
              </a:spcBef>
              <a:spcAft>
                <a:spcPts val="1200"/>
              </a:spcAft>
              <a:buFont typeface="Arial" panose="020B0604020202020204" pitchFamily="34" charset="0"/>
              <a:buAutoNum type="arabicPeriod"/>
            </a:pPr>
            <a:r>
              <a:rPr lang="en-US" sz="1200" dirty="0"/>
              <a:t>Crowdfunding.</a:t>
            </a:r>
          </a:p>
          <a:p>
            <a:pPr marL="0" marR="0" indent="0" algn="just">
              <a:lnSpc>
                <a:spcPct val="115000"/>
              </a:lnSpc>
              <a:spcBef>
                <a:spcPts val="0"/>
              </a:spcBef>
              <a:spcAft>
                <a:spcPts val="1200"/>
              </a:spcAft>
              <a:buFont typeface="Arial" panose="020B0604020202020204" pitchFamily="34" charset="0"/>
              <a:buNone/>
            </a:pPr>
            <a:r>
              <a:rPr lang="en-US" sz="1200" dirty="0"/>
              <a:t>3.   Consortium Formation.</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3</a:t>
            </a:fld>
            <a:endParaRPr lang="en-US"/>
          </a:p>
        </p:txBody>
      </p:sp>
    </p:spTree>
    <p:extLst>
      <p:ext uri="{BB962C8B-B14F-4D97-AF65-F5344CB8AC3E}">
        <p14:creationId xmlns:p14="http://schemas.microsoft.com/office/powerpoint/2010/main" val="2747971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64657A9-F9C5-6A45-93E8-8E3A99712C41}" type="slidenum">
              <a:rPr lang="en-US" smtClean="0"/>
              <a:t>30</a:t>
            </a:fld>
            <a:endParaRPr lang="en-US"/>
          </a:p>
        </p:txBody>
      </p:sp>
    </p:spTree>
    <p:extLst>
      <p:ext uri="{BB962C8B-B14F-4D97-AF65-F5344CB8AC3E}">
        <p14:creationId xmlns:p14="http://schemas.microsoft.com/office/powerpoint/2010/main" val="14597765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talk about crowdfunding. crowdfunding is the practice of raising small amounts of money from a large number of people, typically through an online platform. Instead of relying on a few big investors or traditional bank loans, you’re reaching out to the crowd—people who share your passion and believe in your idea. It’s a community-based way of funding that’s both inclusive and empowering.</a:t>
            </a:r>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31</a:t>
            </a:fld>
            <a:endParaRPr lang="en-US"/>
          </a:p>
        </p:txBody>
      </p:sp>
    </p:spTree>
    <p:extLst>
      <p:ext uri="{BB962C8B-B14F-4D97-AF65-F5344CB8AC3E}">
        <p14:creationId xmlns:p14="http://schemas.microsoft.com/office/powerpoint/2010/main" val="10705844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GB" dirty="0"/>
              <a:t>Let’s talk about how to set up a successful crowdfunding campaign. Crowdfunding is more than just a way to raise money—it’s a way to build a community around your cause.</a:t>
            </a:r>
          </a:p>
          <a:p>
            <a:endParaRPr lang="en-GB" dirty="0"/>
          </a:p>
          <a:p>
            <a:r>
              <a:rPr lang="en-GB" dirty="0"/>
              <a:t>Here’s a step-by-step process:</a:t>
            </a:r>
          </a:p>
          <a:p>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32</a:t>
            </a:fld>
            <a:endParaRPr lang="en-US"/>
          </a:p>
        </p:txBody>
      </p:sp>
    </p:spTree>
    <p:extLst>
      <p:ext uri="{BB962C8B-B14F-4D97-AF65-F5344CB8AC3E}">
        <p14:creationId xmlns:p14="http://schemas.microsoft.com/office/powerpoint/2010/main" val="14109173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1. Define Your Campaign Goal</a:t>
            </a:r>
            <a:r>
              <a:rPr lang="en-GB" dirty="0"/>
              <a:t> Before anything, you need to be clear about what you’re raising funds for. Whether it’s for a social impact project, or a community initiative, your goal should be specific, realistic, and well-articulated. Make sure it’s easy to understand and shows what the funds will be used for.</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33</a:t>
            </a:fld>
            <a:endParaRPr lang="en-US"/>
          </a:p>
        </p:txBody>
      </p:sp>
    </p:spTree>
    <p:extLst>
      <p:ext uri="{BB962C8B-B14F-4D97-AF65-F5344CB8AC3E}">
        <p14:creationId xmlns:p14="http://schemas.microsoft.com/office/powerpoint/2010/main" val="40781252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66373D-00B6-84C2-FF9A-8983659C22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31386E-4D74-2BBB-C7B0-47175BC046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B41E2E-3DF7-474A-9DC8-F35E5FA58FFC}"/>
              </a:ext>
            </a:extLst>
          </p:cNvPr>
          <p:cNvSpPr>
            <a:spLocks noGrp="1"/>
          </p:cNvSpPr>
          <p:nvPr>
            <p:ph type="body" idx="1"/>
          </p:nvPr>
        </p:nvSpPr>
        <p:spPr/>
        <p:txBody>
          <a:bodyPr/>
          <a:lstStyle/>
          <a:p>
            <a:r>
              <a:rPr lang="en-GB" b="1" dirty="0"/>
              <a:t>2. Choose the Right Crowdfunding Platform</a:t>
            </a:r>
            <a:r>
              <a:rPr lang="en-GB" dirty="0"/>
              <a:t> There are many crowdfunding platforms out there, each with its own strengths. Some of the most popular ones include, GoFundMe, and Indiegogo. Choose one that aligns with your project’s mission and audience. </a:t>
            </a:r>
          </a:p>
        </p:txBody>
      </p:sp>
      <p:sp>
        <p:nvSpPr>
          <p:cNvPr id="4" name="Slide Number Placeholder 3">
            <a:extLst>
              <a:ext uri="{FF2B5EF4-FFF2-40B4-BE49-F238E27FC236}">
                <a16:creationId xmlns:a16="http://schemas.microsoft.com/office/drawing/2014/main" id="{968C85EB-444A-75D4-FA12-5DE9B4C4B146}"/>
              </a:ext>
            </a:extLst>
          </p:cNvPr>
          <p:cNvSpPr>
            <a:spLocks noGrp="1"/>
          </p:cNvSpPr>
          <p:nvPr>
            <p:ph type="sldNum" sz="quarter" idx="5"/>
          </p:nvPr>
        </p:nvSpPr>
        <p:spPr/>
        <p:txBody>
          <a:bodyPr/>
          <a:lstStyle/>
          <a:p>
            <a:fld id="{364657A9-F9C5-6A45-93E8-8E3A99712C41}" type="slidenum">
              <a:rPr lang="en-US" smtClean="0"/>
              <a:t>34</a:t>
            </a:fld>
            <a:endParaRPr lang="en-US"/>
          </a:p>
        </p:txBody>
      </p:sp>
    </p:spTree>
    <p:extLst>
      <p:ext uri="{BB962C8B-B14F-4D97-AF65-F5344CB8AC3E}">
        <p14:creationId xmlns:p14="http://schemas.microsoft.com/office/powerpoint/2010/main" val="31068330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7F3B1A-B05C-83BE-CDAB-5BAC02FF4B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E7AD8A-37ED-F281-C6D6-63227A813E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6965E9-C564-8C1F-2304-3EDE5CD76B46}"/>
              </a:ext>
            </a:extLst>
          </p:cNvPr>
          <p:cNvSpPr>
            <a:spLocks noGrp="1"/>
          </p:cNvSpPr>
          <p:nvPr>
            <p:ph type="body" idx="1"/>
          </p:nvPr>
        </p:nvSpPr>
        <p:spPr/>
        <p:txBody>
          <a:bodyPr/>
          <a:lstStyle/>
          <a:p>
            <a:r>
              <a:rPr lang="en-GB" b="1" dirty="0"/>
              <a:t>3. Create a Compelling Story</a:t>
            </a:r>
            <a:r>
              <a:rPr lang="en-GB" dirty="0"/>
              <a:t> This is your chance to connect emotionally with your audience. People are more likely to fund when they feel personally connected to your cause. Share your story—why are you passionate about this project? What problem are you solving, and why does it matter? Include any personal anecdotes, photos, or videos that can help bring your cause to life. A good video, for instance, can explain your vision and make a strong impact.</a:t>
            </a:r>
          </a:p>
        </p:txBody>
      </p:sp>
      <p:sp>
        <p:nvSpPr>
          <p:cNvPr id="4" name="Slide Number Placeholder 3">
            <a:extLst>
              <a:ext uri="{FF2B5EF4-FFF2-40B4-BE49-F238E27FC236}">
                <a16:creationId xmlns:a16="http://schemas.microsoft.com/office/drawing/2014/main" id="{DA9C5B95-8D81-1734-3CCE-58F8C22225FE}"/>
              </a:ext>
            </a:extLst>
          </p:cNvPr>
          <p:cNvSpPr>
            <a:spLocks noGrp="1"/>
          </p:cNvSpPr>
          <p:nvPr>
            <p:ph type="sldNum" sz="quarter" idx="5"/>
          </p:nvPr>
        </p:nvSpPr>
        <p:spPr/>
        <p:txBody>
          <a:bodyPr/>
          <a:lstStyle/>
          <a:p>
            <a:fld id="{364657A9-F9C5-6A45-93E8-8E3A99712C41}" type="slidenum">
              <a:rPr lang="en-US" smtClean="0"/>
              <a:t>35</a:t>
            </a:fld>
            <a:endParaRPr lang="en-US"/>
          </a:p>
        </p:txBody>
      </p:sp>
    </p:spTree>
    <p:extLst>
      <p:ext uri="{BB962C8B-B14F-4D97-AF65-F5344CB8AC3E}">
        <p14:creationId xmlns:p14="http://schemas.microsoft.com/office/powerpoint/2010/main" val="11300763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4C34C-45F7-EA02-E1E9-AB54B516D4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C03715-2D76-9684-BFF4-B116CAFB44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70A1D8-ED90-438D-7807-4849DC149CDB}"/>
              </a:ext>
            </a:extLst>
          </p:cNvPr>
          <p:cNvSpPr>
            <a:spLocks noGrp="1"/>
          </p:cNvSpPr>
          <p:nvPr>
            <p:ph type="body" idx="1"/>
          </p:nvPr>
        </p:nvSpPr>
        <p:spPr/>
        <p:txBody>
          <a:bodyPr/>
          <a:lstStyle/>
          <a:p>
            <a:r>
              <a:rPr lang="en-GB" b="1" dirty="0"/>
              <a:t>4. Set a Realistic Funding Target</a:t>
            </a:r>
            <a:r>
              <a:rPr lang="en-GB" dirty="0"/>
              <a:t> Be strategic about how much money you need to raise. Make sure your target is achievable but also enough to cover your costs and help you reach your goals. Platforms like Kickstarter use an “all-or-nothing” model, where if you don’t reach your funding goal, you don’t get any of the contributions. So, set a goal that’s realistic but also challenges you to push for your full potential.</a:t>
            </a:r>
          </a:p>
        </p:txBody>
      </p:sp>
      <p:sp>
        <p:nvSpPr>
          <p:cNvPr id="4" name="Slide Number Placeholder 3">
            <a:extLst>
              <a:ext uri="{FF2B5EF4-FFF2-40B4-BE49-F238E27FC236}">
                <a16:creationId xmlns:a16="http://schemas.microsoft.com/office/drawing/2014/main" id="{666082DE-2A56-8184-D78F-5EF13932EF5B}"/>
              </a:ext>
            </a:extLst>
          </p:cNvPr>
          <p:cNvSpPr>
            <a:spLocks noGrp="1"/>
          </p:cNvSpPr>
          <p:nvPr>
            <p:ph type="sldNum" sz="quarter" idx="5"/>
          </p:nvPr>
        </p:nvSpPr>
        <p:spPr/>
        <p:txBody>
          <a:bodyPr/>
          <a:lstStyle/>
          <a:p>
            <a:fld id="{364657A9-F9C5-6A45-93E8-8E3A99712C41}" type="slidenum">
              <a:rPr lang="en-US" smtClean="0"/>
              <a:t>36</a:t>
            </a:fld>
            <a:endParaRPr lang="en-US"/>
          </a:p>
        </p:txBody>
      </p:sp>
    </p:spTree>
    <p:extLst>
      <p:ext uri="{BB962C8B-B14F-4D97-AF65-F5344CB8AC3E}">
        <p14:creationId xmlns:p14="http://schemas.microsoft.com/office/powerpoint/2010/main" val="15987052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 Offer Rewards or Incentives One of the best ways to get people to back your project is to offer rewards. Think about what you can give in return for different levels of contribution. These could be exclusive products, early access to your service, thank-you notes, or recognition on your website. Make sure your rewards are attractive and reflect the value of the donation.</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37</a:t>
            </a:fld>
            <a:endParaRPr lang="en-US"/>
          </a:p>
        </p:txBody>
      </p:sp>
    </p:spTree>
    <p:extLst>
      <p:ext uri="{BB962C8B-B14F-4D97-AF65-F5344CB8AC3E}">
        <p14:creationId xmlns:p14="http://schemas.microsoft.com/office/powerpoint/2010/main" val="20325207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A6DBF-7BBD-DF96-C79A-8D18E15C37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49E114-E3B8-515C-52C7-54FBE3E25B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0A6E45-5CF9-448C-D0A8-9D6D52C0CF62}"/>
              </a:ext>
            </a:extLst>
          </p:cNvPr>
          <p:cNvSpPr>
            <a:spLocks noGrp="1"/>
          </p:cNvSpPr>
          <p:nvPr>
            <p:ph type="body" idx="1"/>
          </p:nvPr>
        </p:nvSpPr>
        <p:spPr/>
        <p:txBody>
          <a:bodyPr/>
          <a:lstStyle/>
          <a:p>
            <a:pPr rtl="0"/>
            <a:r>
              <a:rPr lang="en-US" sz="1800" b="1" i="0" u="none" strike="noStrike" dirty="0">
                <a:solidFill>
                  <a:srgbClr val="000000"/>
                </a:solidFill>
                <a:effectLst/>
                <a:latin typeface="Calibri" panose="020F0502020204030204" pitchFamily="34" charset="0"/>
              </a:rPr>
              <a:t>6. Plan Your Marketing and Promotion</a:t>
            </a:r>
            <a:r>
              <a:rPr lang="en-US" sz="1800" b="0" i="0" u="none" strike="noStrike" dirty="0">
                <a:solidFill>
                  <a:srgbClr val="000000"/>
                </a:solidFill>
                <a:effectLst/>
                <a:latin typeface="Calibri" panose="020F0502020204030204" pitchFamily="34" charset="0"/>
              </a:rPr>
              <a:t> You can’t just launch a campaign and expect the money to roll in. You need to actively promote it to get visibility. Use social media, email newsletters, and your website to spread the word. Reach out to your network—friends, family, supporters—and ask them to help share your campaign. You can even consider creating a launch event or campaign countdown to build excitement.</a:t>
            </a:r>
            <a:endParaRPr lang="en-US" b="0" dirty="0">
              <a:effectLst/>
            </a:endParaRPr>
          </a:p>
          <a:p>
            <a:endParaRPr lang="en-US" dirty="0"/>
          </a:p>
        </p:txBody>
      </p:sp>
      <p:sp>
        <p:nvSpPr>
          <p:cNvPr id="4" name="Slide Number Placeholder 3">
            <a:extLst>
              <a:ext uri="{FF2B5EF4-FFF2-40B4-BE49-F238E27FC236}">
                <a16:creationId xmlns:a16="http://schemas.microsoft.com/office/drawing/2014/main" id="{F004DA2D-7F5E-543C-A62E-578697EB83DB}"/>
              </a:ext>
            </a:extLst>
          </p:cNvPr>
          <p:cNvSpPr>
            <a:spLocks noGrp="1"/>
          </p:cNvSpPr>
          <p:nvPr>
            <p:ph type="sldNum" sz="quarter" idx="5"/>
          </p:nvPr>
        </p:nvSpPr>
        <p:spPr/>
        <p:txBody>
          <a:bodyPr/>
          <a:lstStyle/>
          <a:p>
            <a:fld id="{364657A9-F9C5-6A45-93E8-8E3A99712C41}" type="slidenum">
              <a:rPr lang="en-US" smtClean="0"/>
              <a:t>38</a:t>
            </a:fld>
            <a:endParaRPr lang="en-US"/>
          </a:p>
        </p:txBody>
      </p:sp>
    </p:spTree>
    <p:extLst>
      <p:ext uri="{BB962C8B-B14F-4D97-AF65-F5344CB8AC3E}">
        <p14:creationId xmlns:p14="http://schemas.microsoft.com/office/powerpoint/2010/main" val="10680113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42928-EAE0-1E78-7193-ADF8082FF9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9BF0A8-BFFE-4CFC-18DF-AA02BE093F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E94F6F-5742-F57E-A7E6-0BE9A435E3E7}"/>
              </a:ext>
            </a:extLst>
          </p:cNvPr>
          <p:cNvSpPr>
            <a:spLocks noGrp="1"/>
          </p:cNvSpPr>
          <p:nvPr>
            <p:ph type="body" idx="1"/>
          </p:nvPr>
        </p:nvSpPr>
        <p:spPr/>
        <p:txBody>
          <a:bodyPr/>
          <a:lstStyle/>
          <a:p>
            <a:r>
              <a:rPr lang="en-GB" b="1" dirty="0"/>
              <a:t>7. Engage with Your Backers</a:t>
            </a:r>
            <a:r>
              <a:rPr lang="en-GB" dirty="0"/>
              <a:t> Throughout your campaign, make sure to engage with your backers. Keep them updated with progress and milestones. Respond to questions or comments and show your gratitude. Transparency is key to maintaining trust and excitement throughout the process. The more you involve your supporters, the more invested they’ll feel in your success.</a:t>
            </a:r>
          </a:p>
        </p:txBody>
      </p:sp>
      <p:sp>
        <p:nvSpPr>
          <p:cNvPr id="4" name="Slide Number Placeholder 3">
            <a:extLst>
              <a:ext uri="{FF2B5EF4-FFF2-40B4-BE49-F238E27FC236}">
                <a16:creationId xmlns:a16="http://schemas.microsoft.com/office/drawing/2014/main" id="{5DE89DC3-4788-CD5E-71DF-F877BCEFC202}"/>
              </a:ext>
            </a:extLst>
          </p:cNvPr>
          <p:cNvSpPr>
            <a:spLocks noGrp="1"/>
          </p:cNvSpPr>
          <p:nvPr>
            <p:ph type="sldNum" sz="quarter" idx="5"/>
          </p:nvPr>
        </p:nvSpPr>
        <p:spPr/>
        <p:txBody>
          <a:bodyPr/>
          <a:lstStyle/>
          <a:p>
            <a:fld id="{364657A9-F9C5-6A45-93E8-8E3A99712C41}" type="slidenum">
              <a:rPr lang="en-US" smtClean="0"/>
              <a:t>39</a:t>
            </a:fld>
            <a:endParaRPr lang="en-US"/>
          </a:p>
        </p:txBody>
      </p:sp>
    </p:spTree>
    <p:extLst>
      <p:ext uri="{BB962C8B-B14F-4D97-AF65-F5344CB8AC3E}">
        <p14:creationId xmlns:p14="http://schemas.microsoft.com/office/powerpoint/2010/main" val="3843780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a:p>
            <a:r>
              <a:rPr lang="en-GB" b="0" dirty="0"/>
              <a:t>Social Enterprise is the future of business—a future where doing good and doing well go hand in hand. Social Enterprise is where business and social impact come together to create innovative solutions for real-world problems.</a:t>
            </a:r>
          </a:p>
          <a:p>
            <a:endParaRPr lang="en-GB" b="0" dirty="0"/>
          </a:p>
          <a:p>
            <a:r>
              <a:rPr lang="en-GB" b="0" dirty="0"/>
              <a:t>At the heart of a social enterprise is a simple, powerful idea: to harness the power of business to drive social change. These enterprises use market-driven strategies to achieve social, environmental, or cultural outcomes, all while remaining financially sustainable. Social impact plus business—that’s the magic formula for creating lasting change.</a:t>
            </a:r>
          </a:p>
          <a:p>
            <a:endParaRPr lang="en-GB" b="0" dirty="0"/>
          </a:p>
        </p:txBody>
      </p:sp>
      <p:sp>
        <p:nvSpPr>
          <p:cNvPr id="4" name="Slide Number Placeholder 3"/>
          <p:cNvSpPr>
            <a:spLocks noGrp="1"/>
          </p:cNvSpPr>
          <p:nvPr>
            <p:ph type="sldNum" sz="quarter" idx="5"/>
          </p:nvPr>
        </p:nvSpPr>
        <p:spPr/>
        <p:txBody>
          <a:bodyPr/>
          <a:lstStyle/>
          <a:p>
            <a:fld id="{364657A9-F9C5-6A45-93E8-8E3A99712C41}" type="slidenum">
              <a:rPr lang="en-US" smtClean="0"/>
              <a:t>4</a:t>
            </a:fld>
            <a:endParaRPr lang="en-US"/>
          </a:p>
        </p:txBody>
      </p:sp>
    </p:spTree>
    <p:extLst>
      <p:ext uri="{BB962C8B-B14F-4D97-AF65-F5344CB8AC3E}">
        <p14:creationId xmlns:p14="http://schemas.microsoft.com/office/powerpoint/2010/main" val="35808376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1FA1B5-DA22-A9B8-5A9D-0DDCB1ADB8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65FC09-E6AE-23D3-2138-370CAAEC49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CEE47-1C7A-0578-6C00-D93F6E363C07}"/>
              </a:ext>
            </a:extLst>
          </p:cNvPr>
          <p:cNvSpPr>
            <a:spLocks noGrp="1"/>
          </p:cNvSpPr>
          <p:nvPr>
            <p:ph type="body" idx="1"/>
          </p:nvPr>
        </p:nvSpPr>
        <p:spPr/>
        <p:txBody>
          <a:bodyPr/>
          <a:lstStyle/>
          <a:p>
            <a:r>
              <a:rPr lang="en-GB" b="1" dirty="0"/>
              <a:t>8. Follow Through and Deliver</a:t>
            </a:r>
            <a:r>
              <a:rPr lang="en-GB" dirty="0"/>
              <a:t> Once your campaign is over and the funds are raised, it’s important to follow through on your promises. If you offered rewards, make sure they are delivered on time. Keep your backers updated on how their contributions are helping bring your project to life. This helps you build trust and potentially cultivate long-term supporters for future campaigns.</a:t>
            </a:r>
          </a:p>
        </p:txBody>
      </p:sp>
      <p:sp>
        <p:nvSpPr>
          <p:cNvPr id="4" name="Slide Number Placeholder 3">
            <a:extLst>
              <a:ext uri="{FF2B5EF4-FFF2-40B4-BE49-F238E27FC236}">
                <a16:creationId xmlns:a16="http://schemas.microsoft.com/office/drawing/2014/main" id="{1E44F4A6-2CDB-DD6F-6C6C-B00E566EEE14}"/>
              </a:ext>
            </a:extLst>
          </p:cNvPr>
          <p:cNvSpPr>
            <a:spLocks noGrp="1"/>
          </p:cNvSpPr>
          <p:nvPr>
            <p:ph type="sldNum" sz="quarter" idx="5"/>
          </p:nvPr>
        </p:nvSpPr>
        <p:spPr/>
        <p:txBody>
          <a:bodyPr/>
          <a:lstStyle/>
          <a:p>
            <a:fld id="{364657A9-F9C5-6A45-93E8-8E3A99712C41}" type="slidenum">
              <a:rPr lang="en-US" smtClean="0"/>
              <a:t>40</a:t>
            </a:fld>
            <a:endParaRPr lang="en-US"/>
          </a:p>
        </p:txBody>
      </p:sp>
    </p:spTree>
    <p:extLst>
      <p:ext uri="{BB962C8B-B14F-4D97-AF65-F5344CB8AC3E}">
        <p14:creationId xmlns:p14="http://schemas.microsoft.com/office/powerpoint/2010/main" val="7395293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64657A9-F9C5-6A45-93E8-8E3A99712C41}" type="slidenum">
              <a:rPr lang="en-US" smtClean="0"/>
              <a:t>41</a:t>
            </a:fld>
            <a:endParaRPr lang="en-US"/>
          </a:p>
        </p:txBody>
      </p:sp>
    </p:spTree>
    <p:extLst>
      <p:ext uri="{BB962C8B-B14F-4D97-AF65-F5344CB8AC3E}">
        <p14:creationId xmlns:p14="http://schemas.microsoft.com/office/powerpoint/2010/main" val="29829107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r>
              <a:rPr lang="en-US" b="0" dirty="0">
                <a:effectLst/>
              </a:rPr>
            </a:br>
            <a:r>
              <a:rPr lang="en-US" sz="1800" b="0" i="0" u="none" strike="noStrike" dirty="0">
                <a:solidFill>
                  <a:srgbClr val="000000"/>
                </a:solidFill>
                <a:effectLst/>
                <a:latin typeface="Calibri" panose="020F0502020204030204" pitchFamily="34" charset="0"/>
              </a:rPr>
              <a:t>Let's talk about consortium formation—a powerful strategy for tackling big challenges, pooling resources, and making a greater impact.</a:t>
            </a:r>
            <a:endParaRPr lang="en-US" b="0" dirty="0">
              <a:effectLst/>
            </a:endParaRPr>
          </a:p>
          <a:p>
            <a:pPr rtl="0"/>
            <a:r>
              <a:rPr lang="en-US" sz="1800" b="0" i="0" u="none" strike="noStrike" dirty="0">
                <a:solidFill>
                  <a:srgbClr val="000000"/>
                </a:solidFill>
                <a:effectLst/>
                <a:latin typeface="Calibri" panose="020F0502020204030204" pitchFamily="34" charset="0"/>
              </a:rPr>
              <a:t>A consortium is a group of organizations coming together to achieve a common goal that they might not be able to reach on their own. Think of it as teamwork, but on a larger scale. Each member brings something unique to the table—whether it’s expertise, resources, or networks—and by joining forces, the group becomes much </a:t>
            </a:r>
            <a:r>
              <a:rPr lang="en-US" sz="1800" b="0" i="0" u="none" strike="noStrike" dirty="0" err="1">
                <a:solidFill>
                  <a:srgbClr val="000000"/>
                </a:solidFill>
                <a:effectLst/>
                <a:latin typeface="Calibri" panose="020F0502020204030204" pitchFamily="34" charset="0"/>
              </a:rPr>
              <a:t>stronger.So</a:t>
            </a:r>
            <a:r>
              <a:rPr lang="en-US" sz="1800" b="0" i="0" u="none" strike="noStrike" dirty="0">
                <a:solidFill>
                  <a:srgbClr val="000000"/>
                </a:solidFill>
                <a:effectLst/>
                <a:latin typeface="Calibri" panose="020F0502020204030204" pitchFamily="34" charset="0"/>
              </a:rPr>
              <a:t>, why form a consortium? Well, there are several key benefits. First, shared resources. Instead of each organization struggling to gather all the resources it needs, a consortium allows for a more efficient use of time, money, and effort. You can leverage the strengths of each partner, making it easier to tackle complex projects or large-scale initiatives.</a:t>
            </a:r>
            <a:endParaRPr lang="en-US" b="0" dirty="0">
              <a:effectLst/>
            </a:endParaRPr>
          </a:p>
          <a:p>
            <a:br>
              <a:rPr lang="en-US" dirty="0"/>
            </a:br>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42</a:t>
            </a:fld>
            <a:endParaRPr lang="en-US"/>
          </a:p>
        </p:txBody>
      </p:sp>
    </p:spTree>
    <p:extLst>
      <p:ext uri="{BB962C8B-B14F-4D97-AF65-F5344CB8AC3E}">
        <p14:creationId xmlns:p14="http://schemas.microsoft.com/office/powerpoint/2010/main" val="10184679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47A55-337D-F1A3-4C27-A508983541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0476DD-223F-E5B2-3802-757570F360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94ACA4-C527-C825-31B3-7884F1D04BCE}"/>
              </a:ext>
            </a:extLst>
          </p:cNvPr>
          <p:cNvSpPr>
            <a:spLocks noGrp="1"/>
          </p:cNvSpPr>
          <p:nvPr>
            <p:ph type="body" idx="1"/>
          </p:nvPr>
        </p:nvSpPr>
        <p:spPr/>
        <p:txBody>
          <a:bodyPr/>
          <a:lstStyle/>
          <a:p>
            <a:pPr rtl="0"/>
            <a:br>
              <a:rPr lang="en-US" b="0" dirty="0">
                <a:effectLst/>
              </a:rPr>
            </a:br>
            <a:r>
              <a:rPr lang="en-US" sz="1800" b="0" i="0" u="none" strike="noStrike" dirty="0">
                <a:solidFill>
                  <a:srgbClr val="000000"/>
                </a:solidFill>
                <a:effectLst/>
                <a:latin typeface="Calibri" panose="020F0502020204030204" pitchFamily="34" charset="0"/>
              </a:rPr>
              <a:t>Second, there’s the power of diverse expertise. Each member of a consortium often specializes in a different area—whether it's research, community outreach, technology, or finance. This diversity enables the consortium to approach problems from multiple angles, leading to better solutions and greater innovation.</a:t>
            </a:r>
            <a:endParaRPr lang="en-US" b="0" dirty="0">
              <a:effectLst/>
            </a:endParaRPr>
          </a:p>
          <a:p>
            <a:pPr rtl="0"/>
            <a:r>
              <a:rPr lang="en-US" sz="1800" b="0" i="0" u="none" strike="noStrike" dirty="0">
                <a:solidFill>
                  <a:srgbClr val="000000"/>
                </a:solidFill>
                <a:effectLst/>
                <a:latin typeface="Calibri" panose="020F0502020204030204" pitchFamily="34" charset="0"/>
              </a:rPr>
              <a:t>And let's not forget about increased credibility and influence. When multiple respected organizations come together, the consortium gains more visibility and legitimacy. It can attract more funding, partnerships, and opportunities that individual organizations might struggle to get on their own.</a:t>
            </a:r>
            <a:endParaRPr lang="en-US" b="0" dirty="0">
              <a:effectLst/>
            </a:endParaRPr>
          </a:p>
          <a:p>
            <a:br>
              <a:rPr lang="en-US" dirty="0"/>
            </a:br>
            <a:endParaRPr lang="en-US" b="0" dirty="0"/>
          </a:p>
        </p:txBody>
      </p:sp>
      <p:sp>
        <p:nvSpPr>
          <p:cNvPr id="4" name="Slide Number Placeholder 3">
            <a:extLst>
              <a:ext uri="{FF2B5EF4-FFF2-40B4-BE49-F238E27FC236}">
                <a16:creationId xmlns:a16="http://schemas.microsoft.com/office/drawing/2014/main" id="{1A194A65-F81C-78CB-BA12-F95ED7820DC8}"/>
              </a:ext>
            </a:extLst>
          </p:cNvPr>
          <p:cNvSpPr>
            <a:spLocks noGrp="1"/>
          </p:cNvSpPr>
          <p:nvPr>
            <p:ph type="sldNum" sz="quarter" idx="10"/>
          </p:nvPr>
        </p:nvSpPr>
        <p:spPr/>
        <p:txBody>
          <a:bodyPr/>
          <a:lstStyle/>
          <a:p>
            <a:fld id="{F7021451-1387-4CA6-816F-3879F97B5CBC}" type="slidenum">
              <a:rPr lang="en-US" smtClean="0"/>
              <a:t>43</a:t>
            </a:fld>
            <a:endParaRPr lang="en-US"/>
          </a:p>
        </p:txBody>
      </p:sp>
    </p:spTree>
    <p:extLst>
      <p:ext uri="{BB962C8B-B14F-4D97-AF65-F5344CB8AC3E}">
        <p14:creationId xmlns:p14="http://schemas.microsoft.com/office/powerpoint/2010/main" val="416070051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Now, when you're forming a consortium, there are a few important things to keep in mind. Clear objectives are paramount. Everyone involved needs to be on the same page about what the consortium is aiming to achieve. Whether it’s delivering a large-scale project, driving policy change, or addressing a community need, clarity will guide your </a:t>
            </a:r>
            <a:r>
              <a:rPr lang="en-GB" b="0" dirty="0" err="1"/>
              <a:t>actions.Next</a:t>
            </a:r>
            <a:r>
              <a:rPr lang="en-GB" b="0" dirty="0"/>
              <a:t>, roles and responsibilities. Make sure each partner knows exactly what they’re responsible for. It’s important to avoid overlap and confusion, ensuring that each member can contribute in the best way </a:t>
            </a:r>
            <a:r>
              <a:rPr lang="en-GB" b="0" dirty="0" err="1"/>
              <a:t>possible.And</a:t>
            </a:r>
            <a:r>
              <a:rPr lang="en-GB" b="0" dirty="0"/>
              <a:t> don’t forget about governance—how decisions will be made. Having a transparent decision-making process is vital for keeping things on track and resolving any conflicts that might arise.</a:t>
            </a:r>
          </a:p>
          <a:p>
            <a:endParaRPr lang="en-US" b="0" dirty="0"/>
          </a:p>
        </p:txBody>
      </p:sp>
      <p:sp>
        <p:nvSpPr>
          <p:cNvPr id="4" name="Slide Number Placeholder 3"/>
          <p:cNvSpPr>
            <a:spLocks noGrp="1"/>
          </p:cNvSpPr>
          <p:nvPr>
            <p:ph type="sldNum" sz="quarter" idx="10"/>
          </p:nvPr>
        </p:nvSpPr>
        <p:spPr/>
        <p:txBody>
          <a:bodyPr/>
          <a:lstStyle/>
          <a:p>
            <a:fld id="{F7021451-1387-4CA6-816F-3879F97B5CBC}" type="slidenum">
              <a:rPr lang="en-US" smtClean="0"/>
              <a:t>44</a:t>
            </a:fld>
            <a:endParaRPr lang="en-US"/>
          </a:p>
        </p:txBody>
      </p:sp>
    </p:spTree>
    <p:extLst>
      <p:ext uri="{BB962C8B-B14F-4D97-AF65-F5344CB8AC3E}">
        <p14:creationId xmlns:p14="http://schemas.microsoft.com/office/powerpoint/2010/main" val="25144565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E63F31-3B95-A640-E8BF-42ACDF6EC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CF67A4-BE4D-2893-16D0-D71F8B4AA0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9B2497-3BF4-A00D-4B11-C076F914FA47}"/>
              </a:ext>
            </a:extLst>
          </p:cNvPr>
          <p:cNvSpPr>
            <a:spLocks noGrp="1"/>
          </p:cNvSpPr>
          <p:nvPr>
            <p:ph type="body" idx="1"/>
          </p:nvPr>
        </p:nvSpPr>
        <p:spPr/>
        <p:txBody>
          <a:bodyPr/>
          <a:lstStyle/>
          <a:p>
            <a:endParaRPr lang="en-GB" b="0" dirty="0"/>
          </a:p>
          <a:p>
            <a:r>
              <a:rPr lang="en-GB" b="0" dirty="0"/>
              <a:t>Remember, communication is key. You’ll need regular check-ins, updates, and clear communication between partners to make sure everyone stays aligned, and any issues are dealt with </a:t>
            </a:r>
            <a:r>
              <a:rPr lang="en-GB" b="0" dirty="0" err="1"/>
              <a:t>quickly.Finally</a:t>
            </a:r>
            <a:r>
              <a:rPr lang="en-GB" b="0" dirty="0"/>
              <a:t>, c</a:t>
            </a:r>
            <a:r>
              <a:rPr lang="en-GB" dirty="0"/>
              <a:t>onflicts in a consortium are inevitable, but by establishing clear communication, defining roles, creating formal resolution protocols, and focusing on shared goals, these conflicts can be managed and even used as opportunities for growth and improvement.</a:t>
            </a:r>
            <a:endParaRPr lang="en-GB" b="0" dirty="0"/>
          </a:p>
        </p:txBody>
      </p:sp>
      <p:sp>
        <p:nvSpPr>
          <p:cNvPr id="4" name="Slide Number Placeholder 3">
            <a:extLst>
              <a:ext uri="{FF2B5EF4-FFF2-40B4-BE49-F238E27FC236}">
                <a16:creationId xmlns:a16="http://schemas.microsoft.com/office/drawing/2014/main" id="{AF55E68D-7301-FF74-BD5C-4927F81B8349}"/>
              </a:ext>
            </a:extLst>
          </p:cNvPr>
          <p:cNvSpPr>
            <a:spLocks noGrp="1"/>
          </p:cNvSpPr>
          <p:nvPr>
            <p:ph type="sldNum" sz="quarter" idx="10"/>
          </p:nvPr>
        </p:nvSpPr>
        <p:spPr/>
        <p:txBody>
          <a:bodyPr/>
          <a:lstStyle/>
          <a:p>
            <a:fld id="{F7021451-1387-4CA6-816F-3879F97B5CBC}" type="slidenum">
              <a:rPr lang="en-US" smtClean="0"/>
              <a:t>45</a:t>
            </a:fld>
            <a:endParaRPr lang="en-US"/>
          </a:p>
        </p:txBody>
      </p:sp>
    </p:spTree>
    <p:extLst>
      <p:ext uri="{BB962C8B-B14F-4D97-AF65-F5344CB8AC3E}">
        <p14:creationId xmlns:p14="http://schemas.microsoft.com/office/powerpoint/2010/main" val="10287862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is storytelling important in a crowdfunding campaign?</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46</a:t>
            </a:fld>
            <a:endParaRPr lang="en-US"/>
          </a:p>
        </p:txBody>
      </p:sp>
    </p:spTree>
    <p:extLst>
      <p:ext uri="{BB962C8B-B14F-4D97-AF65-F5344CB8AC3E}">
        <p14:creationId xmlns:p14="http://schemas.microsoft.com/office/powerpoint/2010/main" val="30242118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an essential first step when forming a consortium?</a:t>
            </a:r>
          </a:p>
          <a:p>
            <a:endParaRPr lang="en-US" dirty="0"/>
          </a:p>
        </p:txBody>
      </p:sp>
      <p:sp>
        <p:nvSpPr>
          <p:cNvPr id="4" name="Slide Number Placeholder 3"/>
          <p:cNvSpPr>
            <a:spLocks noGrp="1"/>
          </p:cNvSpPr>
          <p:nvPr>
            <p:ph type="sldNum" sz="quarter" idx="5"/>
          </p:nvPr>
        </p:nvSpPr>
        <p:spPr/>
        <p:txBody>
          <a:bodyPr/>
          <a:lstStyle/>
          <a:p>
            <a:fld id="{364657A9-F9C5-6A45-93E8-8E3A99712C41}" type="slidenum">
              <a:rPr lang="en-US" smtClean="0"/>
              <a:t>47</a:t>
            </a:fld>
            <a:endParaRPr lang="en-US"/>
          </a:p>
        </p:txBody>
      </p:sp>
    </p:spTree>
    <p:extLst>
      <p:ext uri="{BB962C8B-B14F-4D97-AF65-F5344CB8AC3E}">
        <p14:creationId xmlns:p14="http://schemas.microsoft.com/office/powerpoint/2010/main" val="34691579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of the following could be a challenge when forming a consortium?</a:t>
            </a:r>
          </a:p>
        </p:txBody>
      </p:sp>
      <p:sp>
        <p:nvSpPr>
          <p:cNvPr id="4" name="Slide Number Placeholder 3"/>
          <p:cNvSpPr>
            <a:spLocks noGrp="1"/>
          </p:cNvSpPr>
          <p:nvPr>
            <p:ph type="sldNum" sz="quarter" idx="5"/>
          </p:nvPr>
        </p:nvSpPr>
        <p:spPr/>
        <p:txBody>
          <a:bodyPr/>
          <a:lstStyle/>
          <a:p>
            <a:fld id="{364657A9-F9C5-6A45-93E8-8E3A99712C41}" type="slidenum">
              <a:rPr lang="en-US" smtClean="0"/>
              <a:t>48</a:t>
            </a:fld>
            <a:endParaRPr lang="en-US"/>
          </a:p>
        </p:txBody>
      </p:sp>
    </p:spTree>
    <p:extLst>
      <p:ext uri="{BB962C8B-B14F-4D97-AF65-F5344CB8AC3E}">
        <p14:creationId xmlns:p14="http://schemas.microsoft.com/office/powerpoint/2010/main" val="369996917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on finishing this section.</a:t>
            </a:r>
          </a:p>
        </p:txBody>
      </p:sp>
      <p:sp>
        <p:nvSpPr>
          <p:cNvPr id="4" name="Slide Number Placeholder 3"/>
          <p:cNvSpPr>
            <a:spLocks noGrp="1"/>
          </p:cNvSpPr>
          <p:nvPr>
            <p:ph type="sldNum" sz="quarter" idx="5"/>
          </p:nvPr>
        </p:nvSpPr>
        <p:spPr/>
        <p:txBody>
          <a:bodyPr/>
          <a:lstStyle/>
          <a:p>
            <a:fld id="{364657A9-F9C5-6A45-93E8-8E3A99712C41}" type="slidenum">
              <a:rPr lang="en-US" smtClean="0"/>
              <a:t>49</a:t>
            </a:fld>
            <a:endParaRPr lang="en-US"/>
          </a:p>
        </p:txBody>
      </p:sp>
    </p:spTree>
    <p:extLst>
      <p:ext uri="{BB962C8B-B14F-4D97-AF65-F5344CB8AC3E}">
        <p14:creationId xmlns:p14="http://schemas.microsoft.com/office/powerpoint/2010/main" val="2382255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45491-FE78-AAFE-4B26-179BE54B58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6BC5F3-4FC1-A430-234A-82DFE9D99A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BB67E3-95D7-4176-ED64-873E9F3B3A1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But what makes a social enterprise different? Innovative businesses with social impact aren’t just focused on profits; they are driven by a mission to make the world a better place. These businesses take on issues like poverty, education, healthcare, environmental sustainability, and so much more, using fresh, creative approaches that disrupt traditional industries. </a:t>
            </a:r>
          </a:p>
          <a:p>
            <a:r>
              <a:rPr lang="en-GB" b="0" dirty="0"/>
              <a:t>From clean energy startups to fair-trade companies, from microfinance organizations to social enterprises in education and healthcare—the potential is limitless. These businesses don’t just sell products or services; they catalyze social transformation by addressing critical challenges, improving lives, and empowering communities.</a:t>
            </a:r>
          </a:p>
        </p:txBody>
      </p:sp>
      <p:sp>
        <p:nvSpPr>
          <p:cNvPr id="4" name="Slide Number Placeholder 3">
            <a:extLst>
              <a:ext uri="{FF2B5EF4-FFF2-40B4-BE49-F238E27FC236}">
                <a16:creationId xmlns:a16="http://schemas.microsoft.com/office/drawing/2014/main" id="{10F974BB-86CD-E670-D831-7F2275DF1919}"/>
              </a:ext>
            </a:extLst>
          </p:cNvPr>
          <p:cNvSpPr>
            <a:spLocks noGrp="1"/>
          </p:cNvSpPr>
          <p:nvPr>
            <p:ph type="sldNum" sz="quarter" idx="5"/>
          </p:nvPr>
        </p:nvSpPr>
        <p:spPr/>
        <p:txBody>
          <a:bodyPr/>
          <a:lstStyle/>
          <a:p>
            <a:fld id="{364657A9-F9C5-6A45-93E8-8E3A99712C41}" type="slidenum">
              <a:rPr lang="en-US" smtClean="0"/>
              <a:t>5</a:t>
            </a:fld>
            <a:endParaRPr lang="en-US"/>
          </a:p>
        </p:txBody>
      </p:sp>
    </p:spTree>
    <p:extLst>
      <p:ext uri="{BB962C8B-B14F-4D97-AF65-F5344CB8AC3E}">
        <p14:creationId xmlns:p14="http://schemas.microsoft.com/office/powerpoint/2010/main" val="117382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165A2-2DE0-B6CF-B00C-0898D16463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B621B6-A55E-6299-6141-560D563F59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C74AEB-64C9-C634-C37C-F84B29253F51}"/>
              </a:ext>
            </a:extLst>
          </p:cNvPr>
          <p:cNvSpPr>
            <a:spLocks noGrp="1"/>
          </p:cNvSpPr>
          <p:nvPr>
            <p:ph type="body" idx="1"/>
          </p:nvPr>
        </p:nvSpPr>
        <p:spPr/>
        <p:txBody>
          <a:bodyPr/>
          <a:lstStyle/>
          <a:p>
            <a:r>
              <a:rPr lang="en-US" b="0" dirty="0"/>
              <a:t>Through social enterprise, businesses can create a ripple effect, inspiring others, influencing policies, and bringing innovative solutions to the forefront of social progress. These enterprises prove that you can do well and do good. By blending purpose and profit, they show us how business can be a force for positive change. So, whether you're starting your own social enterprise or supporting others, remember: it's all about making a positive impact while ensuring that your business is sustainable, scalable, and focused on long-term transformation.</a:t>
            </a:r>
            <a:endParaRPr lang="en-GB" b="0" dirty="0"/>
          </a:p>
        </p:txBody>
      </p:sp>
      <p:sp>
        <p:nvSpPr>
          <p:cNvPr id="4" name="Slide Number Placeholder 3">
            <a:extLst>
              <a:ext uri="{FF2B5EF4-FFF2-40B4-BE49-F238E27FC236}">
                <a16:creationId xmlns:a16="http://schemas.microsoft.com/office/drawing/2014/main" id="{EBF26935-8594-806E-EA24-D3E7D037E5CA}"/>
              </a:ext>
            </a:extLst>
          </p:cNvPr>
          <p:cNvSpPr>
            <a:spLocks noGrp="1"/>
          </p:cNvSpPr>
          <p:nvPr>
            <p:ph type="sldNum" sz="quarter" idx="5"/>
          </p:nvPr>
        </p:nvSpPr>
        <p:spPr/>
        <p:txBody>
          <a:bodyPr/>
          <a:lstStyle/>
          <a:p>
            <a:fld id="{364657A9-F9C5-6A45-93E8-8E3A99712C41}" type="slidenum">
              <a:rPr lang="en-US" smtClean="0"/>
              <a:t>6</a:t>
            </a:fld>
            <a:endParaRPr lang="en-US"/>
          </a:p>
        </p:txBody>
      </p:sp>
    </p:spTree>
    <p:extLst>
      <p:ext uri="{BB962C8B-B14F-4D97-AF65-F5344CB8AC3E}">
        <p14:creationId xmlns:p14="http://schemas.microsoft.com/office/powerpoint/2010/main" val="2946530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endParaRPr lang="en-US" b="1" dirty="0"/>
          </a:p>
          <a:p>
            <a:r>
              <a:rPr lang="en-GB" b="0" dirty="0"/>
              <a:t>Let’s dive into the essential steps of building a strong foundation for your social enterprise.</a:t>
            </a:r>
          </a:p>
          <a:p>
            <a:endParaRPr lang="en-GB" b="0" dirty="0"/>
          </a:p>
          <a:p>
            <a:r>
              <a:rPr lang="en-GB" b="0" dirty="0"/>
              <a:t>First, begin by identifying the social issues you aim to tackle. This is the starting point for everything. You need to research and understand the specific social problem you want to address. This deep understanding will help ensure that your efforts are both relevant and impactful. Ensure you align the proposed social issue with the values and mission of your organization. Make sure that the social issue you’re addressing fits seamlessly with your overall goals. Your mission is your compass—it defines your purpose and guides every decision you make.</a:t>
            </a:r>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1272277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DF003-1C9B-E23D-E43A-51CAEF6181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496E1D-1B43-6D20-CF9E-6A2591E0CE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0DD3CD-00F2-18AA-FED0-50F78E53E3A3}"/>
              </a:ext>
            </a:extLst>
          </p:cNvPr>
          <p:cNvSpPr>
            <a:spLocks noGrp="1"/>
          </p:cNvSpPr>
          <p:nvPr>
            <p:ph type="body" idx="1"/>
          </p:nvPr>
        </p:nvSpPr>
        <p:spPr/>
        <p:txBody>
          <a:bodyPr/>
          <a:lstStyle/>
          <a:p>
            <a:r>
              <a:rPr lang="en-GB" b="0" dirty="0"/>
              <a:t>Once you've identified the issue and aligned it with your mission, it’s time to define your mission and vision more clearly. Your mission is what you do—it’s the core of your work. Your vision is the future you want to create. Together, they form the backbone of the social enterprise strategy. Take time to articulate both your mission and vision in a way that is clear, inspiring, and easy for others to understand. This will keep you focused and guide your efforts moving forward.</a:t>
            </a:r>
          </a:p>
        </p:txBody>
      </p:sp>
      <p:sp>
        <p:nvSpPr>
          <p:cNvPr id="4" name="Slide Number Placeholder 3">
            <a:extLst>
              <a:ext uri="{FF2B5EF4-FFF2-40B4-BE49-F238E27FC236}">
                <a16:creationId xmlns:a16="http://schemas.microsoft.com/office/drawing/2014/main" id="{115613C0-9BD4-C960-B82F-9396DC0A62BB}"/>
              </a:ext>
            </a:extLst>
          </p:cNvPr>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3403340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2067F6-277A-0DB6-A4B3-2D4D85F516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22EA1F-ED9C-C09F-7AC6-E520966046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74913D-B5BA-89FE-1E04-92593424DF98}"/>
              </a:ext>
            </a:extLst>
          </p:cNvPr>
          <p:cNvSpPr>
            <a:spLocks noGrp="1"/>
          </p:cNvSpPr>
          <p:nvPr>
            <p:ph type="body" idx="1"/>
          </p:nvPr>
        </p:nvSpPr>
        <p:spPr/>
        <p:txBody>
          <a:bodyPr/>
          <a:lstStyle/>
          <a:p>
            <a:endParaRPr lang="en-GB" b="0" dirty="0"/>
          </a:p>
          <a:p>
            <a:endParaRPr lang="en-GB" b="0" dirty="0"/>
          </a:p>
          <a:p>
            <a:r>
              <a:rPr lang="en-GB" b="0" dirty="0"/>
              <a:t>Now, let’s talk about the legal structure for your organization. One of the key decisions you’ll need to make is whether you will operate as a non-profit, a for-profit, or a hybrid organization. Each option comes with its own set of benefits and challenges, so it’s important to carefully consider the legal and regulatory framework of the country where you operate. Your decision will impact your funding sources, operations, and even how you engage with your stakeholders.</a:t>
            </a:r>
          </a:p>
        </p:txBody>
      </p:sp>
      <p:sp>
        <p:nvSpPr>
          <p:cNvPr id="4" name="Slide Number Placeholder 3">
            <a:extLst>
              <a:ext uri="{FF2B5EF4-FFF2-40B4-BE49-F238E27FC236}">
                <a16:creationId xmlns:a16="http://schemas.microsoft.com/office/drawing/2014/main" id="{703712C3-4BDD-92C1-5DFB-10F9BC297968}"/>
              </a:ext>
            </a:extLst>
          </p:cNvPr>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295096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A40FB-7A49-5BB5-AE5D-88BD965820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E6ED73-B883-9F1F-F5E7-43FC3A01D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695561-ABB9-8EAF-5FB4-C41DC16A8386}"/>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52FE1A07-C965-35E1-CD94-012B7E9B68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850146-1FA5-536E-3D15-B0D850DA5CCE}"/>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1824235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9CA61-AB4E-564A-5B56-DE5F3FCEF6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C1A185-CE42-4554-F212-890F736F06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8D450-1240-5E0C-D58D-C59F9B158E6E}"/>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E9989F6D-9DFB-3A19-1A09-C2A3785C58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E37704-27F2-753D-4789-A71D0A9BF5CC}"/>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3384684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530EA6-5380-E6F3-2960-5F1C7BC892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600E7D-F561-9C8E-C4E2-15A9E42718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AFC4F8-46AF-6986-752F-8B9F44048ACB}"/>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D006B29E-68E2-45FC-2CD5-20AD334BBF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A9B17F-D594-44DD-B836-C4E1109C9DE7}"/>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2596353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197E0-6CBF-7C50-D013-C05315170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42FB65-D175-EF48-A0D7-265EEEE4FF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F7503D-D134-F27C-87DA-017A0AB55E70}"/>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3013E802-4B6E-52AC-62E6-670191920A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21A63-100B-5D89-FA00-1B518C7C25D1}"/>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1060513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5D9C8-3B5A-9C5B-1E3E-23A803F987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E4F597-F46D-B35A-2E4A-BCE8BE74DF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70B0D5-7B5A-84D3-A2E5-946BB634635A}"/>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E5AD3EB1-6AB1-6639-6EA9-F3295E3E57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7F0853-6277-6F81-43B6-9F9BB926DA63}"/>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1892899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A9E42-438E-B19E-F7B8-68DA20D0FD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D1E71D-AD5F-69B0-F715-36ED8FFFBC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5F59CF-296B-7B2E-FE52-F685CDD11D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68FBBB-5BE7-0A1D-2BFC-71A082FCEB4B}"/>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6" name="Footer Placeholder 5">
            <a:extLst>
              <a:ext uri="{FF2B5EF4-FFF2-40B4-BE49-F238E27FC236}">
                <a16:creationId xmlns:a16="http://schemas.microsoft.com/office/drawing/2014/main" id="{AE7BB8F4-2A57-47F8-14C1-236E66AEE4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50F7D8-A008-15BA-275B-EDC3BFA70576}"/>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4288460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E8A9D-22FF-452F-21BF-2DBEB5D66E8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4AD426-2D78-9D12-0AE9-7E04A10275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3F05E6-157F-EA3A-98FB-E9BEF0E295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5BC918-5B5B-30D6-0AA9-962EDB5724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9BAB23-0EBB-3164-C45C-68185DA60E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9C2049-9737-B143-4220-A413EC47B6DD}"/>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8" name="Footer Placeholder 7">
            <a:extLst>
              <a:ext uri="{FF2B5EF4-FFF2-40B4-BE49-F238E27FC236}">
                <a16:creationId xmlns:a16="http://schemas.microsoft.com/office/drawing/2014/main" id="{7090F5AA-BAB2-7D39-4579-6E4AF8E28D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476C0D-95E5-7277-C56A-8AB688F15E2D}"/>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3699127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F5345-7807-8676-8EEB-9F633CB650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69BA10-911B-4B4B-64EF-3CCCA5842A9D}"/>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4" name="Footer Placeholder 3">
            <a:extLst>
              <a:ext uri="{FF2B5EF4-FFF2-40B4-BE49-F238E27FC236}">
                <a16:creationId xmlns:a16="http://schemas.microsoft.com/office/drawing/2014/main" id="{DA5EE72B-6242-968D-B9CB-3FC9E76DA9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270D49-CDAA-7487-C4EE-BD5478D2ABD1}"/>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234364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772AAB-C97C-66DA-96A6-C4A38837AAC1}"/>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3" name="Footer Placeholder 2">
            <a:extLst>
              <a:ext uri="{FF2B5EF4-FFF2-40B4-BE49-F238E27FC236}">
                <a16:creationId xmlns:a16="http://schemas.microsoft.com/office/drawing/2014/main" id="{604E56DE-9FD7-8D60-8555-114154B9FB4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AA360B-8022-826F-C7B0-2B8CCFCEBE78}"/>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2119876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FB7FE-9E30-5F47-2381-134C59BDB7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E25730-2A60-0F3C-B165-A0BC0E16FA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A8208A-2F6A-A068-E77F-5C3CB98C37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3531F8-28D9-3045-9DAE-54311865038B}"/>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6" name="Footer Placeholder 5">
            <a:extLst>
              <a:ext uri="{FF2B5EF4-FFF2-40B4-BE49-F238E27FC236}">
                <a16:creationId xmlns:a16="http://schemas.microsoft.com/office/drawing/2014/main" id="{10D645E6-63B6-F2A8-FD4D-F41F282701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C02418-28E8-AC41-D8FF-44B30F225ADB}"/>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2262807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906D5-E4C0-B0B7-A61F-FB8154970F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ED4E7A-6837-DCF8-06D6-5DAB1995B4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E59E64-1762-D6A1-EE73-0433073E80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ED117F-6AEF-64C4-ADA9-C0641F624802}"/>
              </a:ext>
            </a:extLst>
          </p:cNvPr>
          <p:cNvSpPr>
            <a:spLocks noGrp="1"/>
          </p:cNvSpPr>
          <p:nvPr>
            <p:ph type="dt" sz="half" idx="10"/>
          </p:nvPr>
        </p:nvSpPr>
        <p:spPr/>
        <p:txBody>
          <a:bodyPr/>
          <a:lstStyle/>
          <a:p>
            <a:fld id="{E8DBA92B-1EDB-224A-83AE-2FC247C49FDD}" type="datetimeFigureOut">
              <a:rPr lang="en-US" smtClean="0"/>
              <a:t>12/18/2024</a:t>
            </a:fld>
            <a:endParaRPr lang="en-US"/>
          </a:p>
        </p:txBody>
      </p:sp>
      <p:sp>
        <p:nvSpPr>
          <p:cNvPr id="6" name="Footer Placeholder 5">
            <a:extLst>
              <a:ext uri="{FF2B5EF4-FFF2-40B4-BE49-F238E27FC236}">
                <a16:creationId xmlns:a16="http://schemas.microsoft.com/office/drawing/2014/main" id="{0BD353AD-09C8-FF86-9386-5B06F03E03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7DF63C-9137-63AC-857A-DE65801E030C}"/>
              </a:ext>
            </a:extLst>
          </p:cNvPr>
          <p:cNvSpPr>
            <a:spLocks noGrp="1"/>
          </p:cNvSpPr>
          <p:nvPr>
            <p:ph type="sldNum" sz="quarter" idx="12"/>
          </p:nvPr>
        </p:nvSpPr>
        <p:spPr/>
        <p:txBody>
          <a:bodyPr/>
          <a:lstStyle/>
          <a:p>
            <a:fld id="{4AE8B60F-5782-0747-92E6-C800FAD2DC7C}" type="slidenum">
              <a:rPr lang="en-US" smtClean="0"/>
              <a:t>‹#›</a:t>
            </a:fld>
            <a:endParaRPr lang="en-US"/>
          </a:p>
        </p:txBody>
      </p:sp>
    </p:spTree>
    <p:extLst>
      <p:ext uri="{BB962C8B-B14F-4D97-AF65-F5344CB8AC3E}">
        <p14:creationId xmlns:p14="http://schemas.microsoft.com/office/powerpoint/2010/main" val="4026603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F6A584-A4C9-DCC7-02E7-F07EFF7821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5F78F6-3F3A-2F71-73D7-420CE63C3C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2C914-D2FA-B783-3EA8-D0EF0B765F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DBA92B-1EDB-224A-83AE-2FC247C49FDD}" type="datetimeFigureOut">
              <a:rPr lang="en-US" smtClean="0"/>
              <a:t>12/18/2024</a:t>
            </a:fld>
            <a:endParaRPr lang="en-US"/>
          </a:p>
        </p:txBody>
      </p:sp>
      <p:sp>
        <p:nvSpPr>
          <p:cNvPr id="5" name="Footer Placeholder 4">
            <a:extLst>
              <a:ext uri="{FF2B5EF4-FFF2-40B4-BE49-F238E27FC236}">
                <a16:creationId xmlns:a16="http://schemas.microsoft.com/office/drawing/2014/main" id="{ACE51CED-90D8-A3AF-F1D3-790881C52B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41915A3-6C9E-FF4C-B8B8-09B686E989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E8B60F-5782-0747-92E6-C800FAD2DC7C}" type="slidenum">
              <a:rPr lang="en-US" smtClean="0"/>
              <a:t>‹#›</a:t>
            </a:fld>
            <a:endParaRPr lang="en-US"/>
          </a:p>
        </p:txBody>
      </p:sp>
    </p:spTree>
    <p:extLst>
      <p:ext uri="{BB962C8B-B14F-4D97-AF65-F5344CB8AC3E}">
        <p14:creationId xmlns:p14="http://schemas.microsoft.com/office/powerpoint/2010/main" val="34182734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10.xml"/><Relationship Id="rId7" Type="http://schemas.openxmlformats.org/officeDocument/2006/relationships/diagramColors" Target="../diagrams/colors4.xml"/><Relationship Id="rId2" Type="http://schemas.openxmlformats.org/officeDocument/2006/relationships/slideLayout" Target="../slideLayouts/slideLayout7.xml"/><Relationship Id="rId1" Type="http://schemas.openxmlformats.org/officeDocument/2006/relationships/tags" Target="../tags/tag1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notesSlide" Target="../notesSlides/notesSlide11.xml"/><Relationship Id="rId7" Type="http://schemas.openxmlformats.org/officeDocument/2006/relationships/diagramColors" Target="../diagrams/colors5.xml"/><Relationship Id="rId2" Type="http://schemas.openxmlformats.org/officeDocument/2006/relationships/slideLayout" Target="../slideLayouts/slideLayout7.xml"/><Relationship Id="rId1" Type="http://schemas.openxmlformats.org/officeDocument/2006/relationships/tags" Target="../tags/tag1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2.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notesSlide" Target="../notesSlides/notesSlide12.xml"/><Relationship Id="rId7" Type="http://schemas.openxmlformats.org/officeDocument/2006/relationships/diagramColors" Target="../diagrams/colors6.xml"/><Relationship Id="rId2" Type="http://schemas.openxmlformats.org/officeDocument/2006/relationships/slideLayout" Target="../slideLayouts/slideLayout7.xml"/><Relationship Id="rId1" Type="http://schemas.openxmlformats.org/officeDocument/2006/relationships/tags" Target="../tags/tag13.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6.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7.xml"/><Relationship Id="rId4" Type="http://schemas.openxmlformats.org/officeDocument/2006/relationships/image" Target="../media/image7.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18.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notesSlide" Target="../notesSlides/notesSlide18.xml"/><Relationship Id="rId7" Type="http://schemas.openxmlformats.org/officeDocument/2006/relationships/diagramColors" Target="../diagrams/colors7.xml"/><Relationship Id="rId2" Type="http://schemas.openxmlformats.org/officeDocument/2006/relationships/slideLayout" Target="../slideLayouts/slideLayout7.xml"/><Relationship Id="rId1" Type="http://schemas.openxmlformats.org/officeDocument/2006/relationships/tags" Target="../tags/tag19.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1.xml"/><Relationship Id="rId4" Type="http://schemas.openxmlformats.org/officeDocument/2006/relationships/image" Target="../media/image8.jp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7.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29.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image" Target="../media/image16.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31.xml"/><Relationship Id="rId7" Type="http://schemas.openxmlformats.org/officeDocument/2006/relationships/image" Target="../media/image18.png"/><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hyperlink" Target="http://www.globalgiving.org/" TargetMode="External"/><Relationship Id="rId5" Type="http://schemas.openxmlformats.org/officeDocument/2006/relationships/hyperlink" Target="http://www.gofundme.org/" TargetMode="External"/><Relationship Id="rId4" Type="http://schemas.openxmlformats.org/officeDocument/2006/relationships/hyperlink" Target="http://www.mchanga.co.ke/" TargetMode="External"/></Relationships>
</file>

<file path=ppt/slides/_rels/slide32.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notesSlide" Target="../notesSlides/notesSlide32.xml"/><Relationship Id="rId7" Type="http://schemas.openxmlformats.org/officeDocument/2006/relationships/diagramColors" Target="../diagrams/colors8.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6.xml"/><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7.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8.xml"/><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9.xml"/><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40.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41.xm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image" Target="../media/image16.png"/><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notesSlide" Target="../notesSlides/notesSlide42.xml"/><Relationship Id="rId7" Type="http://schemas.openxmlformats.org/officeDocument/2006/relationships/diagramColors" Target="../diagrams/colors9.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43.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notesSlide" Target="../notesSlides/notesSlide43.xml"/><Relationship Id="rId7" Type="http://schemas.openxmlformats.org/officeDocument/2006/relationships/diagramColors" Target="../diagrams/colors10.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44.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notesSlide" Target="../notesSlides/notesSlide44.xml"/><Relationship Id="rId7" Type="http://schemas.openxmlformats.org/officeDocument/2006/relationships/diagramColors" Target="../diagrams/colors11.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45.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notesSlide" Target="../notesSlides/notesSlide45.xml"/><Relationship Id="rId7" Type="http://schemas.openxmlformats.org/officeDocument/2006/relationships/diagramColors" Target="../diagrams/colors1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image" Target="../media/image16.png"/><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image" Target="../media/image16.png"/><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image" Target="../media/image16.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50.xml"/><Relationship Id="rId4" Type="http://schemas.openxmlformats.org/officeDocument/2006/relationships/image" Target="../media/image32.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7.xml"/><Relationship Id="rId7" Type="http://schemas.openxmlformats.org/officeDocument/2006/relationships/diagramColors" Target="../diagrams/colors1.xml"/><Relationship Id="rId2" Type="http://schemas.openxmlformats.org/officeDocument/2006/relationships/slideLayout" Target="../slideLayouts/slideLayout7.xml"/><Relationship Id="rId1" Type="http://schemas.openxmlformats.org/officeDocument/2006/relationships/tags" Target="../tags/tag8.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8.xml"/><Relationship Id="rId7" Type="http://schemas.openxmlformats.org/officeDocument/2006/relationships/diagramColors" Target="../diagrams/colors2.xml"/><Relationship Id="rId2" Type="http://schemas.openxmlformats.org/officeDocument/2006/relationships/slideLayout" Target="../slideLayouts/slideLayout7.xml"/><Relationship Id="rId1" Type="http://schemas.openxmlformats.org/officeDocument/2006/relationships/tags" Target="../tags/tag9.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9.xml"/><Relationship Id="rId7" Type="http://schemas.openxmlformats.org/officeDocument/2006/relationships/diagramColors" Target="../diagrams/colors3.xml"/><Relationship Id="rId2" Type="http://schemas.openxmlformats.org/officeDocument/2006/relationships/slideLayout" Target="../slideLayouts/slideLayout7.xml"/><Relationship Id="rId1" Type="http://schemas.openxmlformats.org/officeDocument/2006/relationships/tags" Target="../tags/tag10.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51600B-C0CF-E345-7844-97FA7FB217E3}"/>
              </a:ext>
            </a:extLst>
          </p:cNvPr>
          <p:cNvPicPr>
            <a:picLocks noChangeAspect="1"/>
          </p:cNvPicPr>
          <p:nvPr/>
        </p:nvPicPr>
        <p:blipFill>
          <a:blip r:embed="rId4"/>
          <a:stretch>
            <a:fillRect/>
          </a:stretch>
        </p:blipFill>
        <p:spPr>
          <a:xfrm>
            <a:off x="6088" y="33918"/>
            <a:ext cx="12185912" cy="6839071"/>
          </a:xfrm>
          <a:prstGeom prst="rect">
            <a:avLst/>
          </a:prstGeom>
        </p:spPr>
      </p:pic>
    </p:spTree>
    <p:custDataLst>
      <p:tags r:id="rId1"/>
    </p:custDataLst>
    <p:extLst>
      <p:ext uri="{BB962C8B-B14F-4D97-AF65-F5344CB8AC3E}">
        <p14:creationId xmlns:p14="http://schemas.microsoft.com/office/powerpoint/2010/main" val="23667510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95799-C012-156E-6190-4E35C518BFDF}"/>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5C6920E-E66A-F83C-45F8-0575BF423B36}"/>
              </a:ext>
            </a:extLst>
          </p:cNvPr>
          <p:cNvGraphicFramePr/>
          <p:nvPr>
            <p:extLst>
              <p:ext uri="{D42A27DB-BD31-4B8C-83A1-F6EECF244321}">
                <p14:modId xmlns:p14="http://schemas.microsoft.com/office/powerpoint/2010/main" val="2170882339"/>
              </p:ext>
            </p:extLst>
          </p:nvPr>
        </p:nvGraphicFramePr>
        <p:xfrm>
          <a:off x="737167" y="1993691"/>
          <a:ext cx="10390829" cy="38401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58FF383E-D266-ED52-C873-A9802788C3B2}"/>
              </a:ext>
            </a:extLst>
          </p:cNvPr>
          <p:cNvSpPr txBox="1">
            <a:spLocks/>
          </p:cNvSpPr>
          <p:nvPr/>
        </p:nvSpPr>
        <p:spPr>
          <a:xfrm>
            <a:off x="2280079" y="243623"/>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a:t>
            </a:r>
          </a:p>
        </p:txBody>
      </p:sp>
      <p:sp>
        <p:nvSpPr>
          <p:cNvPr id="2" name="Title 1">
            <a:extLst>
              <a:ext uri="{FF2B5EF4-FFF2-40B4-BE49-F238E27FC236}">
                <a16:creationId xmlns:a16="http://schemas.microsoft.com/office/drawing/2014/main" id="{9415ECA9-52F8-C695-8ADE-5B422C167DAE}"/>
              </a:ext>
            </a:extLst>
          </p:cNvPr>
          <p:cNvSpPr txBox="1">
            <a:spLocks/>
          </p:cNvSpPr>
          <p:nvPr/>
        </p:nvSpPr>
        <p:spPr>
          <a:xfrm>
            <a:off x="2672784" y="1118657"/>
            <a:ext cx="7146236"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SemiBold" panose="00000700000000000000" pitchFamily="2" charset="0"/>
                <a:ea typeface="Calibri" panose="020F0502020204030204" pitchFamily="34" charset="0"/>
                <a:cs typeface="Calibri" panose="020F0502020204030204" pitchFamily="34" charset="0"/>
              </a:rPr>
              <a:t>4. Business Model</a:t>
            </a:r>
            <a:endParaRPr lang="en-US" sz="2800" dirty="0">
              <a:latin typeface="Montserrat SemiBold" panose="00000700000000000000" pitchFamily="2" charset="0"/>
              <a:ea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4165847337"/>
      </p:ext>
    </p:extLst>
  </p:cSld>
  <p:clrMapOvr>
    <a:masterClrMapping/>
  </p:clrMapOvr>
  <mc:AlternateContent xmlns:mc="http://schemas.openxmlformats.org/markup-compatibility/2006" xmlns:p14="http://schemas.microsoft.com/office/powerpoint/2010/main">
    <mc:Choice Requires="p14">
      <p:transition spd="slow" p14:dur="2000" advClick="0" advTm="27974"/>
    </mc:Choice>
    <mc:Fallback xmlns="">
      <p:transition spd="slow" advClick="0" advTm="2797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8097E-2B2D-40DE-B4CF-A101A65C8195}"/>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E8B91561-4413-2DED-2BAB-3819CD39F582}"/>
              </a:ext>
            </a:extLst>
          </p:cNvPr>
          <p:cNvGraphicFramePr/>
          <p:nvPr>
            <p:extLst>
              <p:ext uri="{D42A27DB-BD31-4B8C-83A1-F6EECF244321}">
                <p14:modId xmlns:p14="http://schemas.microsoft.com/office/powerpoint/2010/main" val="2995217930"/>
              </p:ext>
            </p:extLst>
          </p:nvPr>
        </p:nvGraphicFramePr>
        <p:xfrm>
          <a:off x="930566" y="2278508"/>
          <a:ext cx="10330868" cy="39900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AA1F5856-B35D-603C-170C-FF365D157A83}"/>
              </a:ext>
            </a:extLst>
          </p:cNvPr>
          <p:cNvSpPr txBox="1">
            <a:spLocks/>
          </p:cNvSpPr>
          <p:nvPr/>
        </p:nvSpPr>
        <p:spPr>
          <a:xfrm>
            <a:off x="2220118" y="473296"/>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a:t>
            </a:r>
          </a:p>
        </p:txBody>
      </p:sp>
      <p:sp>
        <p:nvSpPr>
          <p:cNvPr id="2" name="Title 1">
            <a:extLst>
              <a:ext uri="{FF2B5EF4-FFF2-40B4-BE49-F238E27FC236}">
                <a16:creationId xmlns:a16="http://schemas.microsoft.com/office/drawing/2014/main" id="{B7EC4A49-2EC2-705F-CD67-016D479F8B21}"/>
              </a:ext>
            </a:extLst>
          </p:cNvPr>
          <p:cNvSpPr txBox="1">
            <a:spLocks/>
          </p:cNvSpPr>
          <p:nvPr/>
        </p:nvSpPr>
        <p:spPr>
          <a:xfrm>
            <a:off x="2522882" y="1267759"/>
            <a:ext cx="7146236"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SemiBold" panose="00000700000000000000" pitchFamily="2" charset="0"/>
                <a:ea typeface="Calibri" panose="020F0502020204030204" pitchFamily="34" charset="0"/>
                <a:cs typeface="Calibri" panose="020F0502020204030204" pitchFamily="34" charset="0"/>
              </a:rPr>
              <a:t>5. Strategic Plan</a:t>
            </a:r>
            <a:endParaRPr lang="en-US" sz="2800" dirty="0">
              <a:latin typeface="Montserrat SemiBold" panose="00000700000000000000" pitchFamily="2" charset="0"/>
              <a:ea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2055294556"/>
      </p:ext>
    </p:extLst>
  </p:cSld>
  <p:clrMapOvr>
    <a:masterClrMapping/>
  </p:clrMapOvr>
  <mc:AlternateContent xmlns:mc="http://schemas.openxmlformats.org/markup-compatibility/2006" xmlns:p14="http://schemas.microsoft.com/office/powerpoint/2010/main">
    <mc:Choice Requires="p14">
      <p:transition spd="slow" p14:dur="2000" advClick="0" advTm="24566"/>
    </mc:Choice>
    <mc:Fallback xmlns="">
      <p:transition spd="slow" advClick="0" advTm="2456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51DDF-3D7F-EF21-022E-EA4934CE9917}"/>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85638E4C-0845-0BAD-C099-EADC6EE5CFA3}"/>
              </a:ext>
            </a:extLst>
          </p:cNvPr>
          <p:cNvGraphicFramePr/>
          <p:nvPr>
            <p:extLst>
              <p:ext uri="{D42A27DB-BD31-4B8C-83A1-F6EECF244321}">
                <p14:modId xmlns:p14="http://schemas.microsoft.com/office/powerpoint/2010/main" val="549417629"/>
              </p:ext>
            </p:extLst>
          </p:nvPr>
        </p:nvGraphicFramePr>
        <p:xfrm>
          <a:off x="737167" y="1523697"/>
          <a:ext cx="10955581" cy="43101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4E45AC44-6D7C-BA8F-0F08-410CA1E65A42}"/>
              </a:ext>
            </a:extLst>
          </p:cNvPr>
          <p:cNvSpPr txBox="1">
            <a:spLocks/>
          </p:cNvSpPr>
          <p:nvPr/>
        </p:nvSpPr>
        <p:spPr>
          <a:xfrm>
            <a:off x="1545561" y="743119"/>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latin typeface="Montserrat Alternates ExtraBold" panose="00000900000000000000" pitchFamily="50" charset="0"/>
                <a:ea typeface="Calibri" panose="020F0502020204030204" pitchFamily="34" charset="0"/>
                <a:cs typeface="Calibri" panose="020F0502020204030204" pitchFamily="34" charset="0"/>
              </a:rPr>
              <a:t>Steps- Social Enterprise development</a:t>
            </a:r>
          </a:p>
        </p:txBody>
      </p:sp>
    </p:spTree>
    <p:custDataLst>
      <p:tags r:id="rId1"/>
    </p:custDataLst>
    <p:extLst>
      <p:ext uri="{BB962C8B-B14F-4D97-AF65-F5344CB8AC3E}">
        <p14:creationId xmlns:p14="http://schemas.microsoft.com/office/powerpoint/2010/main" val="2077819543"/>
      </p:ext>
    </p:extLst>
  </p:cSld>
  <p:clrMapOvr>
    <a:masterClrMapping/>
  </p:clrMapOvr>
  <mc:AlternateContent xmlns:mc="http://schemas.openxmlformats.org/markup-compatibility/2006" xmlns:p14="http://schemas.microsoft.com/office/powerpoint/2010/main">
    <mc:Choice Requires="p14">
      <p:transition spd="slow" p14:dur="2000" advClick="0" advTm="7171"/>
    </mc:Choice>
    <mc:Fallback xmlns="">
      <p:transition spd="slow" advClick="0" advTm="717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A546DA7-AFAC-D5FC-54A7-BB6CFDA62C69}"/>
              </a:ext>
            </a:extLst>
          </p:cNvPr>
          <p:cNvSpPr txBox="1">
            <a:spLocks/>
          </p:cNvSpPr>
          <p:nvPr/>
        </p:nvSpPr>
        <p:spPr>
          <a:xfrm>
            <a:off x="944669" y="376011"/>
            <a:ext cx="8847917" cy="780578"/>
          </a:xfrm>
          <a:prstGeom prst="rect">
            <a:avLst/>
          </a:prstGeom>
          <a:ln>
            <a:noFill/>
          </a:ln>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Building a Strong Business Model Canvas</a:t>
            </a:r>
          </a:p>
        </p:txBody>
      </p:sp>
      <p:graphicFrame>
        <p:nvGraphicFramePr>
          <p:cNvPr id="2" name="Table 1">
            <a:extLst>
              <a:ext uri="{FF2B5EF4-FFF2-40B4-BE49-F238E27FC236}">
                <a16:creationId xmlns:a16="http://schemas.microsoft.com/office/drawing/2014/main" id="{F2E843FF-6460-0875-7F75-06EE7B7CCA4E}"/>
              </a:ext>
            </a:extLst>
          </p:cNvPr>
          <p:cNvGraphicFramePr>
            <a:graphicFrameLocks noGrp="1"/>
          </p:cNvGraphicFramePr>
          <p:nvPr>
            <p:extLst>
              <p:ext uri="{D42A27DB-BD31-4B8C-83A1-F6EECF244321}">
                <p14:modId xmlns:p14="http://schemas.microsoft.com/office/powerpoint/2010/main" val="835155962"/>
              </p:ext>
            </p:extLst>
          </p:nvPr>
        </p:nvGraphicFramePr>
        <p:xfrm>
          <a:off x="944669" y="1441323"/>
          <a:ext cx="10621927" cy="5223546"/>
        </p:xfrm>
        <a:graphic>
          <a:graphicData uri="http://schemas.openxmlformats.org/drawingml/2006/table">
            <a:tbl>
              <a:tblPr firstRow="1" firstCol="1" bandRow="1">
                <a:tableStyleId>{21E4AEA4-8DFA-4A89-87EB-49C32662AFE0}</a:tableStyleId>
              </a:tblPr>
              <a:tblGrid>
                <a:gridCol w="2389660">
                  <a:extLst>
                    <a:ext uri="{9D8B030D-6E8A-4147-A177-3AD203B41FA5}">
                      <a16:colId xmlns:a16="http://schemas.microsoft.com/office/drawing/2014/main" val="3567490277"/>
                    </a:ext>
                  </a:extLst>
                </a:gridCol>
                <a:gridCol w="2352886">
                  <a:extLst>
                    <a:ext uri="{9D8B030D-6E8A-4147-A177-3AD203B41FA5}">
                      <a16:colId xmlns:a16="http://schemas.microsoft.com/office/drawing/2014/main" val="5988356"/>
                    </a:ext>
                  </a:extLst>
                </a:gridCol>
                <a:gridCol w="447689">
                  <a:extLst>
                    <a:ext uri="{9D8B030D-6E8A-4147-A177-3AD203B41FA5}">
                      <a16:colId xmlns:a16="http://schemas.microsoft.com/office/drawing/2014/main" val="1902355361"/>
                    </a:ext>
                  </a:extLst>
                </a:gridCol>
                <a:gridCol w="223845">
                  <a:extLst>
                    <a:ext uri="{9D8B030D-6E8A-4147-A177-3AD203B41FA5}">
                      <a16:colId xmlns:a16="http://schemas.microsoft.com/office/drawing/2014/main" val="1227080724"/>
                    </a:ext>
                  </a:extLst>
                </a:gridCol>
                <a:gridCol w="681002">
                  <a:extLst>
                    <a:ext uri="{9D8B030D-6E8A-4147-A177-3AD203B41FA5}">
                      <a16:colId xmlns:a16="http://schemas.microsoft.com/office/drawing/2014/main" val="1836242678"/>
                    </a:ext>
                  </a:extLst>
                </a:gridCol>
                <a:gridCol w="1839920">
                  <a:extLst>
                    <a:ext uri="{9D8B030D-6E8A-4147-A177-3AD203B41FA5}">
                      <a16:colId xmlns:a16="http://schemas.microsoft.com/office/drawing/2014/main" val="725041314"/>
                    </a:ext>
                  </a:extLst>
                </a:gridCol>
                <a:gridCol w="304164">
                  <a:extLst>
                    <a:ext uri="{9D8B030D-6E8A-4147-A177-3AD203B41FA5}">
                      <a16:colId xmlns:a16="http://schemas.microsoft.com/office/drawing/2014/main" val="3416555766"/>
                    </a:ext>
                  </a:extLst>
                </a:gridCol>
                <a:gridCol w="1421997">
                  <a:extLst>
                    <a:ext uri="{9D8B030D-6E8A-4147-A177-3AD203B41FA5}">
                      <a16:colId xmlns:a16="http://schemas.microsoft.com/office/drawing/2014/main" val="2026686292"/>
                    </a:ext>
                  </a:extLst>
                </a:gridCol>
                <a:gridCol w="320255">
                  <a:extLst>
                    <a:ext uri="{9D8B030D-6E8A-4147-A177-3AD203B41FA5}">
                      <a16:colId xmlns:a16="http://schemas.microsoft.com/office/drawing/2014/main" val="4015995603"/>
                    </a:ext>
                  </a:extLst>
                </a:gridCol>
                <a:gridCol w="640509">
                  <a:extLst>
                    <a:ext uri="{9D8B030D-6E8A-4147-A177-3AD203B41FA5}">
                      <a16:colId xmlns:a16="http://schemas.microsoft.com/office/drawing/2014/main" val="3691136841"/>
                    </a:ext>
                  </a:extLst>
                </a:gridCol>
              </a:tblGrid>
              <a:tr h="163163">
                <a:tc>
                  <a:txBody>
                    <a:bodyPr/>
                    <a:lstStyle/>
                    <a:p>
                      <a:pPr marL="0" marR="0">
                        <a:spcBef>
                          <a:spcPts val="0"/>
                        </a:spcBef>
                        <a:spcAft>
                          <a:spcPts val="0"/>
                        </a:spcAft>
                      </a:pPr>
                      <a:r>
                        <a:rPr lang="en-GB" sz="1200">
                          <a:effectLst/>
                          <a:latin typeface="Montserrat Medium" panose="00000600000000000000" pitchFamily="2" charset="0"/>
                          <a:ea typeface="Calibri" panose="020F0502020204030204" pitchFamily="34" charset="0"/>
                          <a:cs typeface="Calibri" panose="020F0502020204030204" pitchFamily="34" charset="0"/>
                        </a:rPr>
                        <a:t> </a:t>
                      </a:r>
                      <a:endParaRPr lang="en-US" sz="120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a:effectLst/>
                          <a:latin typeface="Montserrat Medium" panose="00000600000000000000" pitchFamily="2" charset="0"/>
                          <a:ea typeface="Calibri" panose="020F0502020204030204" pitchFamily="34" charset="0"/>
                          <a:cs typeface="Calibri" panose="020F0502020204030204" pitchFamily="34" charset="0"/>
                        </a:rPr>
                        <a:t> </a:t>
                      </a:r>
                      <a:endParaRPr lang="en-US" sz="120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gridSpan="3">
                  <a:txBody>
                    <a:bodyPr/>
                    <a:lstStyle/>
                    <a:p>
                      <a:pPr marL="0" marR="0">
                        <a:spcBef>
                          <a:spcPts val="0"/>
                        </a:spcBef>
                        <a:spcAft>
                          <a:spcPts val="0"/>
                        </a:spcAft>
                      </a:pP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b"/>
                </a:tc>
                <a:tc hMerge="1">
                  <a:txBody>
                    <a:bodyPr/>
                    <a:lstStyle/>
                    <a:p>
                      <a:endParaRPr lang="en-US"/>
                    </a:p>
                  </a:txBody>
                  <a:tcPr/>
                </a:tc>
                <a:tc hMerge="1">
                  <a:txBody>
                    <a:bodyPr/>
                    <a:lstStyle/>
                    <a:p>
                      <a:endParaRPr lang="en-US"/>
                    </a:p>
                  </a:txBody>
                  <a:tcPr/>
                </a:tc>
                <a:tc gridSpan="2">
                  <a:txBody>
                    <a:bodyPr/>
                    <a:lstStyle/>
                    <a:p>
                      <a:pPr marL="0" marR="0">
                        <a:spcBef>
                          <a:spcPts val="0"/>
                        </a:spcBef>
                        <a:spcAft>
                          <a:spcPts val="0"/>
                        </a:spcAft>
                      </a:pP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b"/>
                </a:tc>
                <a:tc hMerge="1">
                  <a:txBody>
                    <a:bodyPr/>
                    <a:lstStyle/>
                    <a:p>
                      <a:endParaRPr lang="en-US"/>
                    </a:p>
                  </a:txBody>
                  <a:tcPr/>
                </a:tc>
                <a:tc gridSpan="2">
                  <a:txBody>
                    <a:bodyPr/>
                    <a:lstStyle/>
                    <a:p>
                      <a:pPr marL="0" marR="0">
                        <a:spcBef>
                          <a:spcPts val="0"/>
                        </a:spcBef>
                        <a:spcAft>
                          <a:spcPts val="0"/>
                        </a:spcAft>
                      </a:pP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b"/>
                </a:tc>
                <a:tc hMerge="1">
                  <a:txBody>
                    <a:bodyPr/>
                    <a:lstStyle/>
                    <a:p>
                      <a:endParaRPr lang="en-US"/>
                    </a:p>
                  </a:txBody>
                  <a:tcPr/>
                </a:tc>
                <a:tc>
                  <a:txBody>
                    <a:bodyPr/>
                    <a:lstStyle/>
                    <a:p>
                      <a:pPr marL="0" marR="0">
                        <a:spcBef>
                          <a:spcPts val="0"/>
                        </a:spcBef>
                        <a:spcAft>
                          <a:spcPts val="0"/>
                        </a:spcAft>
                      </a:pP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b"/>
                </a:tc>
                <a:extLst>
                  <a:ext uri="{0D108BD9-81ED-4DB2-BD59-A6C34878D82A}">
                    <a16:rowId xmlns:a16="http://schemas.microsoft.com/office/drawing/2014/main" val="3916069628"/>
                  </a:ext>
                </a:extLst>
              </a:tr>
              <a:tr h="170933">
                <a:tc gridSpan="2">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Business Model Canvas</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gridSpan="2">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dirty="0">
                          <a:effectLst/>
                          <a:latin typeface="Montserrat Medium" panose="00000600000000000000" pitchFamily="2" charset="0"/>
                          <a:ea typeface="Calibri" panose="020F0502020204030204" pitchFamily="34" charset="0"/>
                          <a:cs typeface="Calibri" panose="020F0502020204030204" pitchFamily="34" charset="0"/>
                        </a:rPr>
                        <a:t> </a:t>
                      </a: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dirty="0">
                          <a:effectLst/>
                          <a:latin typeface="Montserrat Medium" panose="00000600000000000000" pitchFamily="2" charset="0"/>
                          <a:ea typeface="Calibri" panose="020F0502020204030204" pitchFamily="34" charset="0"/>
                          <a:cs typeface="Calibri" panose="020F0502020204030204" pitchFamily="34" charset="0"/>
                        </a:rPr>
                        <a:t> </a:t>
                      </a: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extLst>
                  <a:ext uri="{0D108BD9-81ED-4DB2-BD59-A6C34878D82A}">
                    <a16:rowId xmlns:a16="http://schemas.microsoft.com/office/drawing/2014/main" val="277894730"/>
                  </a:ext>
                </a:extLst>
              </a:tr>
              <a:tr h="170933">
                <a:tc>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gridSpan="3">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hMerge="1">
                  <a:txBody>
                    <a:bodyPr/>
                    <a:lstStyle/>
                    <a:p>
                      <a:endParaRPr lang="en-US"/>
                    </a:p>
                  </a:txBody>
                  <a:tcPr/>
                </a:tc>
                <a:tc gridSpan="2">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gridSpan="3">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 </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48480511"/>
                  </a:ext>
                </a:extLst>
              </a:tr>
              <a:tr h="170933">
                <a:tc>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Key Partners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Key Activities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gridSpan="3">
                  <a:txBody>
                    <a:bodyPr/>
                    <a:lstStyle/>
                    <a:p>
                      <a:r>
                        <a:rPr lang="en-GB" sz="1200" b="1" kern="1200">
                          <a:solidFill>
                            <a:schemeClr val="tx1"/>
                          </a:solidFill>
                          <a:latin typeface="Montserrat Medium" panose="00000600000000000000" pitchFamily="2" charset="0"/>
                          <a:ea typeface="Calibri" panose="020F0502020204030204" pitchFamily="34" charset="0"/>
                          <a:cs typeface="Calibri" panose="020F0502020204030204" pitchFamily="34" charset="0"/>
                        </a:rPr>
                        <a:t>Value Propositions</a:t>
                      </a:r>
                      <a:endParaRPr lang="en-US" sz="1200" b="1"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tc gridSpan="2">
                  <a:txBody>
                    <a:bodyPr/>
                    <a:lstStyle/>
                    <a:p>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Customer Relationships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gridSpan="3">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Customer Segments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91694546"/>
                  </a:ext>
                </a:extLst>
              </a:tr>
              <a:tr h="1196525">
                <a:tc rowSpan="3">
                  <a:txBody>
                    <a:bodyPr/>
                    <a:lstStyle/>
                    <a:p>
                      <a:pPr marL="0" marR="0">
                        <a:spcBef>
                          <a:spcPts val="0"/>
                        </a:spcBef>
                        <a:spcAft>
                          <a:spcPts val="0"/>
                        </a:spcAft>
                      </a:pPr>
                      <a:r>
                        <a:rPr lang="en-US" sz="1200" b="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Who will you partner with? Supplier, government etc.</a:t>
                      </a:r>
                    </a:p>
                  </a:txBody>
                  <a:tcPr marL="11835" marR="12382" marT="0" marB="0"/>
                </a:tc>
                <a:tc>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What are the key activities that will keep the social enterprise running? E.g., product development, service delivery</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rowSpan="3" gridSpan="3">
                  <a:txBody>
                    <a:bodyPr/>
                    <a:lstStyle/>
                    <a:p>
                      <a:pPr marL="0" marR="0">
                        <a:spcBef>
                          <a:spcPts val="0"/>
                        </a:spcBef>
                        <a:spcAft>
                          <a:spcPts val="0"/>
                        </a:spcAft>
                      </a:pPr>
                      <a:r>
                        <a:rPr lang="en-GB" sz="1200" b="0" dirty="0">
                          <a:latin typeface="Montserrat Medium" panose="00000600000000000000" pitchFamily="2" charset="0"/>
                          <a:ea typeface="Calibri" panose="020F0502020204030204" pitchFamily="34" charset="0"/>
                          <a:cs typeface="Calibri" panose="020F0502020204030204" pitchFamily="34" charset="0"/>
                        </a:rPr>
                        <a:t>what makes your enterprise unique?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rowSpan="3" hMerge="1">
                  <a:txBody>
                    <a:bodyPr/>
                    <a:lstStyle/>
                    <a:p>
                      <a:endParaRPr lang="en-US"/>
                    </a:p>
                  </a:txBody>
                  <a:tcPr/>
                </a:tc>
                <a:tc rowSpan="3" hMerge="1">
                  <a:txBody>
                    <a:bodyPr/>
                    <a:lstStyle/>
                    <a:p>
                      <a:endParaRPr lang="en-US"/>
                    </a:p>
                  </a:txBody>
                  <a:tcPr/>
                </a:tc>
                <a:tc gridSpan="2">
                  <a:txBody>
                    <a:bodyPr/>
                    <a:lstStyle/>
                    <a:p>
                      <a:pPr marL="0" marR="0">
                        <a:spcBef>
                          <a:spcPts val="0"/>
                        </a:spcBef>
                        <a:spcAft>
                          <a:spcPts val="0"/>
                        </a:spcAft>
                      </a:pPr>
                      <a:r>
                        <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How are you </a:t>
                      </a:r>
                      <a:r>
                        <a:rPr lang="en-GB" sz="1200" b="0" dirty="0">
                          <a:latin typeface="Montserrat Medium" panose="00000600000000000000" pitchFamily="2" charset="0"/>
                          <a:ea typeface="Calibri" panose="020F0502020204030204" pitchFamily="34" charset="0"/>
                          <a:cs typeface="Calibri" panose="020F0502020204030204" pitchFamily="34" charset="0"/>
                        </a:rPr>
                        <a:t>creating lasting, impactful connections with your customers?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rowSpan="3" gridSpan="3">
                  <a:txBody>
                    <a:bodyPr/>
                    <a:lstStyle/>
                    <a:p>
                      <a:pPr marL="0" marR="0">
                        <a:spcBef>
                          <a:spcPts val="0"/>
                        </a:spcBef>
                        <a:spcAft>
                          <a:spcPts val="0"/>
                        </a:spcAft>
                      </a:pPr>
                      <a:r>
                        <a:rPr lang="en-GB" sz="1200" b="0" dirty="0">
                          <a:latin typeface="Montserrat Medium" panose="00000600000000000000" pitchFamily="2" charset="0"/>
                          <a:ea typeface="Calibri" panose="020F0502020204030204" pitchFamily="34" charset="0"/>
                          <a:cs typeface="Calibri" panose="020F0502020204030204" pitchFamily="34" charset="0"/>
                        </a:rPr>
                        <a:t>Who are you serving? </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rowSpan="3" hMerge="1">
                  <a:txBody>
                    <a:bodyPr/>
                    <a:lstStyle/>
                    <a:p>
                      <a:endParaRPr lang="en-US"/>
                    </a:p>
                  </a:txBody>
                  <a:tcPr/>
                </a:tc>
                <a:tc rowSpan="3" hMerge="1">
                  <a:txBody>
                    <a:bodyPr/>
                    <a:lstStyle/>
                    <a:p>
                      <a:endParaRPr lang="en-US"/>
                    </a:p>
                  </a:txBody>
                  <a:tcPr/>
                </a:tc>
                <a:extLst>
                  <a:ext uri="{0D108BD9-81ED-4DB2-BD59-A6C34878D82A}">
                    <a16:rowId xmlns:a16="http://schemas.microsoft.com/office/drawing/2014/main" val="2664250855"/>
                  </a:ext>
                </a:extLst>
              </a:tr>
              <a:tr h="170933">
                <a:tc vMerge="1">
                  <a:txBody>
                    <a:bodyPr/>
                    <a:lstStyle/>
                    <a:p>
                      <a:endParaRPr lang="en-US"/>
                    </a:p>
                  </a:txBody>
                  <a:tcPr/>
                </a:tc>
                <a:tc>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Key Resources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gridSpan="3" vMerge="1">
                  <a:txBody>
                    <a:bodyPr/>
                    <a:lstStyle/>
                    <a:p>
                      <a:endParaRPr lang="en-US"/>
                    </a:p>
                  </a:txBody>
                  <a:tcPr/>
                </a:tc>
                <a:tc hMerge="1" vMerge="1">
                  <a:txBody>
                    <a:bodyPr/>
                    <a:lstStyle/>
                    <a:p>
                      <a:endParaRPr lang="en-US"/>
                    </a:p>
                  </a:txBody>
                  <a:tcPr/>
                </a:tc>
                <a:tc hMerge="1" vMerge="1">
                  <a:txBody>
                    <a:bodyPr/>
                    <a:lstStyle/>
                    <a:p>
                      <a:endParaRPr lang="en-US"/>
                    </a:p>
                  </a:txBody>
                  <a:tcPr/>
                </a:tc>
                <a:tc gridSpan="2">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Channels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gridSpan="3"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87966850"/>
                  </a:ext>
                </a:extLst>
              </a:tr>
              <a:tr h="1025592">
                <a:tc vMerge="1">
                  <a:txBody>
                    <a:bodyPr/>
                    <a:lstStyle/>
                    <a:p>
                      <a:endParaRPr lang="en-US"/>
                    </a:p>
                  </a:txBody>
                  <a:tcPr/>
                </a:tc>
                <a:tc>
                  <a:txBody>
                    <a:bodyPr/>
                    <a:lstStyle/>
                    <a:p>
                      <a:pPr marL="0" marR="0">
                        <a:spcBef>
                          <a:spcPts val="0"/>
                        </a:spcBef>
                        <a:spcAft>
                          <a:spcPts val="0"/>
                        </a:spcAft>
                      </a:pPr>
                      <a:r>
                        <a:rPr lang="en-GB"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 What are the </a:t>
                      </a:r>
                      <a:r>
                        <a:rPr lang="en-GB" sz="1200" b="0" dirty="0">
                          <a:latin typeface="Montserrat Medium" panose="00000600000000000000" pitchFamily="2" charset="0"/>
                        </a:rPr>
                        <a:t>assets and resources  needed?</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gridSpan="3" vMerge="1">
                  <a:txBody>
                    <a:bodyPr/>
                    <a:lstStyle/>
                    <a:p>
                      <a:endParaRPr lang="en-US"/>
                    </a:p>
                  </a:txBody>
                  <a:tcPr/>
                </a:tc>
                <a:tc hMerge="1" vMerge="1">
                  <a:txBody>
                    <a:bodyPr/>
                    <a:lstStyle/>
                    <a:p>
                      <a:endParaRPr lang="en-US"/>
                    </a:p>
                  </a:txBody>
                  <a:tcPr/>
                </a:tc>
                <a:tc hMerge="1" vMerge="1">
                  <a:txBody>
                    <a:bodyPr/>
                    <a:lstStyle/>
                    <a:p>
                      <a:endParaRPr lang="en-US"/>
                    </a:p>
                  </a:txBody>
                  <a:tcPr/>
                </a:tc>
                <a:tc gridSpan="2">
                  <a:txBody>
                    <a:bodyPr/>
                    <a:lstStyle/>
                    <a:p>
                      <a:pPr marL="0" marR="0">
                        <a:spcBef>
                          <a:spcPts val="0"/>
                        </a:spcBef>
                        <a:spcAft>
                          <a:spcPts val="0"/>
                        </a:spcAft>
                      </a:pPr>
                      <a:r>
                        <a:rPr lang="en-GB" sz="1200" b="0" dirty="0">
                          <a:latin typeface="Montserrat Medium" panose="00000600000000000000" pitchFamily="2" charset="0"/>
                          <a:ea typeface="Calibri" panose="020F0502020204030204" pitchFamily="34" charset="0"/>
                          <a:cs typeface="Calibri" panose="020F0502020204030204" pitchFamily="34" charset="0"/>
                        </a:rPr>
                        <a:t>How will you deliver your value proposition to your customers? –Online, In-person etc</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gridSpan="3"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063866962"/>
                  </a:ext>
                </a:extLst>
              </a:tr>
              <a:tr h="170933">
                <a:tc gridSpan="3">
                  <a:txBody>
                    <a:bodyPr/>
                    <a:lstStyle/>
                    <a:p>
                      <a:pPr marL="0" marR="0">
                        <a:spcBef>
                          <a:spcPts val="0"/>
                        </a:spcBef>
                        <a:spcAft>
                          <a:spcPts val="0"/>
                        </a:spcAft>
                      </a:pPr>
                      <a:r>
                        <a:rPr lang="en-GB"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rPr>
                        <a:t>Cost Structure</a:t>
                      </a:r>
                      <a:endParaRPr lang="en-US" sz="1200" kern="120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tc gridSpan="7">
                  <a:txBody>
                    <a:bodyPr/>
                    <a:lstStyle/>
                    <a:p>
                      <a:pPr marL="0" marR="0">
                        <a:spcBef>
                          <a:spcPts val="0"/>
                        </a:spcBef>
                        <a:spcAft>
                          <a:spcPts val="0"/>
                        </a:spcAft>
                      </a:pPr>
                      <a:r>
                        <a:rPr lang="en-GB"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Revenue Streams</a:t>
                      </a:r>
                      <a:endParaRPr lang="en-US" sz="1200" b="1"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9072967"/>
                  </a:ext>
                </a:extLst>
              </a:tr>
              <a:tr h="1538389">
                <a:tc gridSpan="3">
                  <a:txBody>
                    <a:bodyPr/>
                    <a:lstStyle/>
                    <a:p>
                      <a:pPr marL="0" marR="0">
                        <a:spcBef>
                          <a:spcPts val="0"/>
                        </a:spcBef>
                        <a:spcAft>
                          <a:spcPts val="0"/>
                        </a:spcAft>
                      </a:pPr>
                      <a:r>
                        <a:rPr lang="en-GB" sz="1200" b="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t>What are the key costs to run the enterprise?</a:t>
                      </a:r>
                      <a:br>
                        <a:rPr lang="en-GB" sz="1200" b="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rPr>
                      </a:br>
                      <a:endParaRPr lang="en-US" sz="1200" b="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tc gridSpan="7">
                  <a:txBody>
                    <a:bodyPr/>
                    <a:lstStyle/>
                    <a:p>
                      <a:pPr marL="0" marR="0">
                        <a:spcBef>
                          <a:spcPts val="0"/>
                        </a:spcBef>
                        <a:spcAft>
                          <a:spcPts val="0"/>
                        </a:spcAft>
                      </a:pPr>
                      <a:r>
                        <a:rPr lang="en-GB" sz="1200" b="0" dirty="0">
                          <a:latin typeface="Montserrat Medium" panose="00000600000000000000" pitchFamily="2" charset="0"/>
                        </a:rPr>
                        <a:t>How will your social enterprise make money? i.e. product sales, fee for service, subscription fees etc.</a:t>
                      </a:r>
                      <a:endParaRPr lang="en-US" sz="1200" kern="1200" dirty="0">
                        <a:solidFill>
                          <a:schemeClr val="tx1"/>
                        </a:solidFill>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59264140"/>
                  </a:ext>
                </a:extLst>
              </a:tr>
              <a:tr h="163163">
                <a:tc gridSpan="10">
                  <a:txBody>
                    <a:bodyPr/>
                    <a:lstStyle/>
                    <a:p>
                      <a:pPr marL="0" marR="0">
                        <a:spcBef>
                          <a:spcPts val="0"/>
                        </a:spcBef>
                        <a:spcAft>
                          <a:spcPts val="0"/>
                        </a:spcAft>
                      </a:pPr>
                      <a:endParaRPr lang="en-US" sz="1200" dirty="0">
                        <a:effectLst/>
                        <a:latin typeface="Montserrat Medium" panose="00000600000000000000" pitchFamily="2" charset="0"/>
                        <a:ea typeface="Calibri" panose="020F0502020204030204" pitchFamily="34" charset="0"/>
                        <a:cs typeface="Calibri" panose="020F0502020204030204" pitchFamily="34" charset="0"/>
                      </a:endParaRPr>
                    </a:p>
                  </a:txBody>
                  <a:tcPr marL="11835" marR="12382"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6617442"/>
                  </a:ext>
                </a:extLst>
              </a:tr>
            </a:tbl>
          </a:graphicData>
        </a:graphic>
      </p:graphicFrame>
    </p:spTree>
    <p:custDataLst>
      <p:tags r:id="rId1"/>
    </p:custDataLst>
    <p:extLst>
      <p:ext uri="{BB962C8B-B14F-4D97-AF65-F5344CB8AC3E}">
        <p14:creationId xmlns:p14="http://schemas.microsoft.com/office/powerpoint/2010/main" val="3233377634"/>
      </p:ext>
    </p:extLst>
  </p:cSld>
  <p:clrMapOvr>
    <a:masterClrMapping/>
  </p:clrMapOvr>
  <mc:AlternateContent xmlns:mc="http://schemas.openxmlformats.org/markup-compatibility/2006" xmlns:p14="http://schemas.microsoft.com/office/powerpoint/2010/main">
    <mc:Choice Requires="p14">
      <p:transition spd="slow" p14:dur="2000" advClick="0" advTm="27903"/>
    </mc:Choice>
    <mc:Fallback xmlns="">
      <p:transition spd="slow" advClick="0" advTm="2790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D2251B-2130-1766-D080-C08A267FF4D6}"/>
              </a:ext>
            </a:extLst>
          </p:cNvPr>
          <p:cNvSpPr txBox="1"/>
          <p:nvPr/>
        </p:nvSpPr>
        <p:spPr>
          <a:xfrm>
            <a:off x="869430" y="3087974"/>
            <a:ext cx="11062741" cy="3139321"/>
          </a:xfrm>
          <a:prstGeom prst="rect">
            <a:avLst/>
          </a:prstGeom>
          <a:noFill/>
        </p:spPr>
        <p:txBody>
          <a:bodyPr wrap="square" rtlCol="0">
            <a:spAutoFit/>
          </a:bodyPr>
          <a:lstStyle/>
          <a:p>
            <a:r>
              <a:rPr lang="en-GB" b="0" dirty="0">
                <a:latin typeface="Montserrat Medium" panose="00000600000000000000" pitchFamily="2" charset="0"/>
              </a:rPr>
              <a:t>First, we have </a:t>
            </a:r>
            <a:r>
              <a:rPr lang="en-GB" b="1" dirty="0">
                <a:solidFill>
                  <a:schemeClr val="accent2">
                    <a:lumMod val="75000"/>
                  </a:schemeClr>
                </a:solidFill>
                <a:latin typeface="Montserrat Medium" panose="00000600000000000000" pitchFamily="2" charset="0"/>
              </a:rPr>
              <a:t>Customer Segments. </a:t>
            </a:r>
            <a:r>
              <a:rPr lang="en-GB" b="0" dirty="0">
                <a:latin typeface="Montserrat Medium" panose="00000600000000000000" pitchFamily="2" charset="0"/>
              </a:rPr>
              <a:t>Who are you serving? In a social enterprise, these are typically communities or groups facing a specific social challenge. You need to clearly identify your target audience, whether they’re individuals in need, businesses, or organizations. Understand their needs, pain points, and how your enterprise can address them.</a:t>
            </a:r>
          </a:p>
          <a:p>
            <a:endParaRPr lang="en-GB" b="0" dirty="0">
              <a:latin typeface="Montserrat Medium" panose="00000600000000000000" pitchFamily="2" charset="0"/>
            </a:endParaRPr>
          </a:p>
          <a:p>
            <a:r>
              <a:rPr lang="en-GB" b="0" dirty="0">
                <a:latin typeface="Montserrat Medium" panose="00000600000000000000" pitchFamily="2" charset="0"/>
              </a:rPr>
              <a:t>Next is the </a:t>
            </a:r>
            <a:r>
              <a:rPr lang="en-GB" b="1" dirty="0">
                <a:solidFill>
                  <a:schemeClr val="accent2">
                    <a:lumMod val="75000"/>
                  </a:schemeClr>
                </a:solidFill>
                <a:latin typeface="Montserrat Medium" panose="00000600000000000000" pitchFamily="2" charset="0"/>
              </a:rPr>
              <a:t>Value Proposition. </a:t>
            </a:r>
            <a:r>
              <a:rPr lang="en-GB" b="0" dirty="0">
                <a:latin typeface="Montserrat Medium" panose="00000600000000000000" pitchFamily="2" charset="0"/>
              </a:rPr>
              <a:t>This is the heart of your social enterprise—what makes your enterprise unique? How are you solving the problem in a way that no one else does? Whether it’s offering a product, a service, or an experience, your value proposition clearly articulates how you’re meeting the needs of your customer segments and driving social impact.</a:t>
            </a:r>
          </a:p>
          <a:p>
            <a:endParaRPr lang="en-US" dirty="0">
              <a:latin typeface="Montserrat Medium" panose="00000600000000000000" pitchFamily="2" charset="0"/>
            </a:endParaRPr>
          </a:p>
        </p:txBody>
      </p:sp>
      <p:pic>
        <p:nvPicPr>
          <p:cNvPr id="4" name="Picture 3">
            <a:extLst>
              <a:ext uri="{FF2B5EF4-FFF2-40B4-BE49-F238E27FC236}">
                <a16:creationId xmlns:a16="http://schemas.microsoft.com/office/drawing/2014/main" id="{50A982F6-6943-CED5-AB32-64B9DCCCBC25}"/>
              </a:ext>
            </a:extLst>
          </p:cNvPr>
          <p:cNvPicPr>
            <a:picLocks noChangeAspect="1"/>
          </p:cNvPicPr>
          <p:nvPr/>
        </p:nvPicPr>
        <p:blipFill>
          <a:blip r:embed="rId4"/>
          <a:stretch>
            <a:fillRect/>
          </a:stretch>
        </p:blipFill>
        <p:spPr>
          <a:xfrm>
            <a:off x="3039898" y="292204"/>
            <a:ext cx="5114751" cy="2734085"/>
          </a:xfrm>
          <a:prstGeom prst="rect">
            <a:avLst/>
          </a:prstGeom>
        </p:spPr>
      </p:pic>
    </p:spTree>
    <p:custDataLst>
      <p:tags r:id="rId1"/>
    </p:custDataLst>
    <p:extLst>
      <p:ext uri="{BB962C8B-B14F-4D97-AF65-F5344CB8AC3E}">
        <p14:creationId xmlns:p14="http://schemas.microsoft.com/office/powerpoint/2010/main" val="2968470134"/>
      </p:ext>
    </p:extLst>
  </p:cSld>
  <p:clrMapOvr>
    <a:masterClrMapping/>
  </p:clrMapOvr>
  <mc:AlternateContent xmlns:mc="http://schemas.openxmlformats.org/markup-compatibility/2006" xmlns:p14="http://schemas.microsoft.com/office/powerpoint/2010/main">
    <mc:Choice Requires="p14">
      <p:transition spd="slow" p14:dur="2000" advClick="0" advTm="39576"/>
    </mc:Choice>
    <mc:Fallback xmlns="">
      <p:transition spd="slow" advClick="0" advTm="3957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CC380-EBB4-033F-A56B-2DE0B7030E6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CF85A5E-CB5C-33BE-7202-7B062AADD73B}"/>
              </a:ext>
            </a:extLst>
          </p:cNvPr>
          <p:cNvSpPr txBox="1"/>
          <p:nvPr/>
        </p:nvSpPr>
        <p:spPr>
          <a:xfrm>
            <a:off x="689548" y="3252866"/>
            <a:ext cx="11062741" cy="2862322"/>
          </a:xfrm>
          <a:prstGeom prst="rect">
            <a:avLst/>
          </a:prstGeom>
          <a:noFill/>
        </p:spPr>
        <p:txBody>
          <a:bodyPr wrap="square" rtlCol="0">
            <a:spAutoFit/>
          </a:bodyPr>
          <a:lstStyle/>
          <a:p>
            <a:r>
              <a:rPr lang="en-GB" b="0" dirty="0">
                <a:latin typeface="Montserrat Medium" panose="00000600000000000000" pitchFamily="2" charset="0"/>
              </a:rPr>
              <a:t>Moving on to </a:t>
            </a:r>
            <a:r>
              <a:rPr lang="en-GB" b="1" dirty="0">
                <a:solidFill>
                  <a:schemeClr val="accent2">
                    <a:lumMod val="75000"/>
                  </a:schemeClr>
                </a:solidFill>
                <a:latin typeface="Montserrat Medium" panose="00000600000000000000" pitchFamily="2" charset="0"/>
              </a:rPr>
              <a:t>Channels</a:t>
            </a:r>
            <a:r>
              <a:rPr lang="en-GB" b="0" dirty="0">
                <a:latin typeface="Montserrat Medium" panose="00000600000000000000" pitchFamily="2" charset="0"/>
              </a:rPr>
              <a:t>. How will you deliver your value proposition to your customers? These could be physical or digital channels like online platforms, in-person events, or partnerships with other organizations. It's important to think about how you’ll reach your target audience effectively.</a:t>
            </a:r>
          </a:p>
          <a:p>
            <a:endParaRPr lang="en-GB" b="0" dirty="0">
              <a:latin typeface="Montserrat Medium" panose="00000600000000000000" pitchFamily="2" charset="0"/>
            </a:endParaRPr>
          </a:p>
          <a:p>
            <a:r>
              <a:rPr lang="en-GB" b="0" dirty="0">
                <a:latin typeface="Montserrat Medium" panose="00000600000000000000" pitchFamily="2" charset="0"/>
              </a:rPr>
              <a:t>Now, let’s talk about </a:t>
            </a:r>
            <a:r>
              <a:rPr lang="en-GB" b="1" dirty="0">
                <a:solidFill>
                  <a:schemeClr val="accent2">
                    <a:lumMod val="75000"/>
                  </a:schemeClr>
                </a:solidFill>
                <a:latin typeface="Montserrat Medium" panose="00000600000000000000" pitchFamily="2" charset="0"/>
              </a:rPr>
              <a:t>Customer Relationships</a:t>
            </a:r>
            <a:r>
              <a:rPr lang="en-GB" b="0" dirty="0">
                <a:latin typeface="Montserrat Medium" panose="00000600000000000000" pitchFamily="2" charset="0"/>
              </a:rPr>
              <a:t>. Building strong relationships with your customers is key, especially in a social enterprise where trust and engagement are central to success. Will you have a community-building approach? Will your customers be involved in your mission beyond just purchasing your product or service? This is where you outline how you’ll create lasting, impactful connections with your audience.</a:t>
            </a:r>
          </a:p>
        </p:txBody>
      </p:sp>
      <p:pic>
        <p:nvPicPr>
          <p:cNvPr id="4" name="Picture 3">
            <a:extLst>
              <a:ext uri="{FF2B5EF4-FFF2-40B4-BE49-F238E27FC236}">
                <a16:creationId xmlns:a16="http://schemas.microsoft.com/office/drawing/2014/main" id="{144F5B6F-4141-3CC3-4EC8-14F290DDAB57}"/>
              </a:ext>
            </a:extLst>
          </p:cNvPr>
          <p:cNvPicPr>
            <a:picLocks noChangeAspect="1"/>
          </p:cNvPicPr>
          <p:nvPr/>
        </p:nvPicPr>
        <p:blipFill>
          <a:blip r:embed="rId4"/>
          <a:stretch>
            <a:fillRect/>
          </a:stretch>
        </p:blipFill>
        <p:spPr>
          <a:xfrm>
            <a:off x="3378327" y="257227"/>
            <a:ext cx="4161726" cy="2606534"/>
          </a:xfrm>
          <a:prstGeom prst="rect">
            <a:avLst/>
          </a:prstGeom>
        </p:spPr>
      </p:pic>
    </p:spTree>
    <p:custDataLst>
      <p:tags r:id="rId1"/>
    </p:custDataLst>
    <p:extLst>
      <p:ext uri="{BB962C8B-B14F-4D97-AF65-F5344CB8AC3E}">
        <p14:creationId xmlns:p14="http://schemas.microsoft.com/office/powerpoint/2010/main" val="1019379346"/>
      </p:ext>
    </p:extLst>
  </p:cSld>
  <p:clrMapOvr>
    <a:masterClrMapping/>
  </p:clrMapOvr>
  <mc:AlternateContent xmlns:mc="http://schemas.openxmlformats.org/markup-compatibility/2006" xmlns:p14="http://schemas.microsoft.com/office/powerpoint/2010/main">
    <mc:Choice Requires="p14">
      <p:transition spd="slow" p14:dur="2000" advClick="0" advTm="38976"/>
    </mc:Choice>
    <mc:Fallback xmlns="">
      <p:transition spd="slow" advClick="0" advTm="38976"/>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FA850-FC64-ED4A-A0F4-8129E483940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1F39BE9-21EE-8270-0737-BAA7D30C0517}"/>
              </a:ext>
            </a:extLst>
          </p:cNvPr>
          <p:cNvSpPr txBox="1"/>
          <p:nvPr/>
        </p:nvSpPr>
        <p:spPr>
          <a:xfrm>
            <a:off x="689549" y="1708879"/>
            <a:ext cx="6086006" cy="4247317"/>
          </a:xfrm>
          <a:prstGeom prst="rect">
            <a:avLst/>
          </a:prstGeom>
          <a:noFill/>
        </p:spPr>
        <p:txBody>
          <a:bodyPr wrap="square" rtlCol="0">
            <a:spAutoFit/>
          </a:bodyPr>
          <a:lstStyle/>
          <a:p>
            <a:r>
              <a:rPr lang="en-GB" b="0" dirty="0">
                <a:latin typeface="Montserrat Medium" panose="00000600000000000000" pitchFamily="2" charset="0"/>
              </a:rPr>
              <a:t>Next, we have </a:t>
            </a:r>
            <a:r>
              <a:rPr lang="en-GB" b="1" dirty="0">
                <a:solidFill>
                  <a:schemeClr val="accent2">
                    <a:lumMod val="75000"/>
                  </a:schemeClr>
                </a:solidFill>
                <a:latin typeface="Montserrat Medium" panose="00000600000000000000" pitchFamily="2" charset="0"/>
              </a:rPr>
              <a:t>Revenue Streams. </a:t>
            </a:r>
            <a:r>
              <a:rPr lang="en-GB" b="0" dirty="0">
                <a:latin typeface="Montserrat Medium" panose="00000600000000000000" pitchFamily="2" charset="0"/>
              </a:rPr>
              <a:t>How will your social enterprise make money? This could be through a variety of ways: product sales, subscriptions, service fees, or even donations. It’s important to think about how you’ll create sustainable revenue while staying true to your social mission.</a:t>
            </a:r>
          </a:p>
          <a:p>
            <a:endParaRPr lang="en-GB" b="0" dirty="0">
              <a:latin typeface="Montserrat Medium" panose="00000600000000000000" pitchFamily="2" charset="0"/>
            </a:endParaRPr>
          </a:p>
          <a:p>
            <a:r>
              <a:rPr lang="en-GB" b="0" dirty="0">
                <a:latin typeface="Montserrat Medium" panose="00000600000000000000" pitchFamily="2" charset="0"/>
              </a:rPr>
              <a:t>Then, we get to </a:t>
            </a:r>
            <a:r>
              <a:rPr lang="en-GB" b="1" dirty="0">
                <a:solidFill>
                  <a:schemeClr val="accent2">
                    <a:lumMod val="75000"/>
                  </a:schemeClr>
                </a:solidFill>
                <a:latin typeface="Montserrat Medium" panose="00000600000000000000" pitchFamily="2" charset="0"/>
              </a:rPr>
              <a:t>Key Resources</a:t>
            </a:r>
            <a:r>
              <a:rPr lang="en-GB" b="0" dirty="0">
                <a:latin typeface="Montserrat Medium" panose="00000600000000000000" pitchFamily="2" charset="0"/>
              </a:rPr>
              <a:t>. These are the assets and resources you need to run your social enterprise. Think about everything you’ll need to deliver your value proposition: human resources, technology, physical infrastructure, financial capital, and more. The goal is to identify what’s absolutely necessary to operate effectively.</a:t>
            </a:r>
          </a:p>
        </p:txBody>
      </p:sp>
      <p:pic>
        <p:nvPicPr>
          <p:cNvPr id="4" name="Picture 3">
            <a:extLst>
              <a:ext uri="{FF2B5EF4-FFF2-40B4-BE49-F238E27FC236}">
                <a16:creationId xmlns:a16="http://schemas.microsoft.com/office/drawing/2014/main" id="{05E1FE8E-848E-8A21-A712-14C00147CC2A}"/>
              </a:ext>
            </a:extLst>
          </p:cNvPr>
          <p:cNvPicPr>
            <a:picLocks noChangeAspect="1"/>
          </p:cNvPicPr>
          <p:nvPr/>
        </p:nvPicPr>
        <p:blipFill>
          <a:blip r:embed="rId4"/>
          <a:stretch>
            <a:fillRect/>
          </a:stretch>
        </p:blipFill>
        <p:spPr>
          <a:xfrm>
            <a:off x="7759205" y="1109270"/>
            <a:ext cx="2963837" cy="5269043"/>
          </a:xfrm>
          <a:prstGeom prst="rect">
            <a:avLst/>
          </a:prstGeom>
        </p:spPr>
      </p:pic>
    </p:spTree>
    <p:custDataLst>
      <p:tags r:id="rId1"/>
    </p:custDataLst>
    <p:extLst>
      <p:ext uri="{BB962C8B-B14F-4D97-AF65-F5344CB8AC3E}">
        <p14:creationId xmlns:p14="http://schemas.microsoft.com/office/powerpoint/2010/main" val="1966471227"/>
      </p:ext>
    </p:extLst>
  </p:cSld>
  <p:clrMapOvr>
    <a:masterClrMapping/>
  </p:clrMapOvr>
  <mc:AlternateContent xmlns:mc="http://schemas.openxmlformats.org/markup-compatibility/2006" xmlns:p14="http://schemas.microsoft.com/office/powerpoint/2010/main">
    <mc:Choice Requires="p14">
      <p:transition spd="slow" p14:dur="2000" advClick="0" advTm="35568"/>
    </mc:Choice>
    <mc:Fallback xmlns="">
      <p:transition spd="slow" advClick="0" advTm="3556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2F74F-141F-CEEF-4775-81305FA69BF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982F6C9-DA91-E26A-0476-3A73AEDD55FC}"/>
              </a:ext>
            </a:extLst>
          </p:cNvPr>
          <p:cNvSpPr txBox="1"/>
          <p:nvPr/>
        </p:nvSpPr>
        <p:spPr>
          <a:xfrm>
            <a:off x="689548" y="1708879"/>
            <a:ext cx="11062741" cy="3970318"/>
          </a:xfrm>
          <a:prstGeom prst="rect">
            <a:avLst/>
          </a:prstGeom>
          <a:noFill/>
        </p:spPr>
        <p:txBody>
          <a:bodyPr wrap="square" rtlCol="0">
            <a:spAutoFit/>
          </a:bodyPr>
          <a:lstStyle/>
          <a:p>
            <a:r>
              <a:rPr lang="en-GB" b="0" dirty="0">
                <a:latin typeface="Montserrat Medium" panose="00000600000000000000" pitchFamily="2" charset="0"/>
              </a:rPr>
              <a:t>After that, we have </a:t>
            </a:r>
            <a:r>
              <a:rPr lang="en-GB" b="1" dirty="0">
                <a:solidFill>
                  <a:schemeClr val="accent2">
                    <a:lumMod val="75000"/>
                  </a:schemeClr>
                </a:solidFill>
                <a:latin typeface="Montserrat Medium" panose="00000600000000000000" pitchFamily="2" charset="0"/>
              </a:rPr>
              <a:t>Key Activities</a:t>
            </a:r>
            <a:r>
              <a:rPr lang="en-GB" b="0" dirty="0">
                <a:latin typeface="Montserrat Medium" panose="00000600000000000000" pitchFamily="2" charset="0"/>
              </a:rPr>
              <a:t>. What are the most important actions or processes you’ll need to carry out to deliver on your mission? Whether it’s product development, community outreach, fundraising, or service delivery, this is where you lay out the activities that will keep your enterprise running smoothly.</a:t>
            </a:r>
          </a:p>
          <a:p>
            <a:endParaRPr lang="en-GB" b="0" dirty="0">
              <a:latin typeface="Montserrat Medium" panose="00000600000000000000" pitchFamily="2" charset="0"/>
            </a:endParaRPr>
          </a:p>
          <a:p>
            <a:r>
              <a:rPr lang="en-GB" b="0" dirty="0">
                <a:latin typeface="Montserrat Medium" panose="00000600000000000000" pitchFamily="2" charset="0"/>
              </a:rPr>
              <a:t>Next is </a:t>
            </a:r>
            <a:r>
              <a:rPr lang="en-GB" b="1" dirty="0">
                <a:solidFill>
                  <a:schemeClr val="accent2">
                    <a:lumMod val="75000"/>
                  </a:schemeClr>
                </a:solidFill>
                <a:latin typeface="Montserrat Medium" panose="00000600000000000000" pitchFamily="2" charset="0"/>
              </a:rPr>
              <a:t>Key Partnerships. </a:t>
            </a:r>
            <a:r>
              <a:rPr lang="en-GB" b="0" dirty="0">
                <a:latin typeface="Montserrat Medium" panose="00000600000000000000" pitchFamily="2" charset="0"/>
              </a:rPr>
              <a:t>No social enterprise operates alone. Think about who you’ll partner with—whether it’s other organizations, governments, suppliers, or funders. Partnerships can provide critical resources, support, and expand your reach, helping you scale your impact.</a:t>
            </a:r>
          </a:p>
          <a:p>
            <a:endParaRPr lang="en-GB" b="0" dirty="0">
              <a:latin typeface="Montserrat Medium" panose="00000600000000000000" pitchFamily="2" charset="0"/>
            </a:endParaRPr>
          </a:p>
          <a:p>
            <a:r>
              <a:rPr lang="en-GB" b="0" dirty="0">
                <a:latin typeface="Montserrat Medium" panose="00000600000000000000" pitchFamily="2" charset="0"/>
              </a:rPr>
              <a:t>Finally, we have </a:t>
            </a:r>
            <a:r>
              <a:rPr lang="en-GB" b="1" dirty="0">
                <a:solidFill>
                  <a:schemeClr val="accent2">
                    <a:lumMod val="75000"/>
                  </a:schemeClr>
                </a:solidFill>
                <a:latin typeface="Montserrat Medium" panose="00000600000000000000" pitchFamily="2" charset="0"/>
              </a:rPr>
              <a:t>Cost Structure</a:t>
            </a:r>
            <a:r>
              <a:rPr lang="en-GB" b="0" dirty="0">
                <a:latin typeface="Montserrat Medium" panose="00000600000000000000" pitchFamily="2" charset="0"/>
              </a:rPr>
              <a:t>. This is where you outline the key costs involved in running your business. These could include operational costs, salaries, marketing, production, and any other costs necessary to sustain your enterprise. Balancing costs with revenue is key to ensuring your long-term financial sustainability.</a:t>
            </a:r>
          </a:p>
          <a:p>
            <a:endParaRPr lang="en-GB" b="0" dirty="0">
              <a:latin typeface="Montserrat Medium" panose="00000600000000000000" pitchFamily="2" charset="0"/>
            </a:endParaRPr>
          </a:p>
        </p:txBody>
      </p:sp>
    </p:spTree>
    <p:custDataLst>
      <p:tags r:id="rId1"/>
    </p:custDataLst>
    <p:extLst>
      <p:ext uri="{BB962C8B-B14F-4D97-AF65-F5344CB8AC3E}">
        <p14:creationId xmlns:p14="http://schemas.microsoft.com/office/powerpoint/2010/main" val="1309937159"/>
      </p:ext>
    </p:extLst>
  </p:cSld>
  <p:clrMapOvr>
    <a:masterClrMapping/>
  </p:clrMapOvr>
  <mc:AlternateContent xmlns:mc="http://schemas.openxmlformats.org/markup-compatibility/2006" xmlns:p14="http://schemas.microsoft.com/office/powerpoint/2010/main">
    <mc:Choice Requires="p14">
      <p:transition spd="slow" p14:dur="2000" advClick="0" advTm="40968"/>
    </mc:Choice>
    <mc:Fallback xmlns="">
      <p:transition spd="slow" advClick="0" advTm="4096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A546DA7-AFAC-D5FC-54A7-BB6CFDA62C69}"/>
              </a:ext>
            </a:extLst>
          </p:cNvPr>
          <p:cNvSpPr txBox="1">
            <a:spLocks/>
          </p:cNvSpPr>
          <p:nvPr/>
        </p:nvSpPr>
        <p:spPr>
          <a:xfrm>
            <a:off x="944669" y="376011"/>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ExtraBold" panose="00000900000000000000" pitchFamily="2" charset="0"/>
                <a:ea typeface="Calibri" panose="020F0502020204030204" pitchFamily="34" charset="0"/>
                <a:cs typeface="Calibri" panose="020F0502020204030204" pitchFamily="34" charset="0"/>
              </a:rPr>
              <a:t>The Social Enterprise Business Plan</a:t>
            </a:r>
          </a:p>
        </p:txBody>
      </p:sp>
      <p:graphicFrame>
        <p:nvGraphicFramePr>
          <p:cNvPr id="4" name="Diagram 3">
            <a:extLst>
              <a:ext uri="{FF2B5EF4-FFF2-40B4-BE49-F238E27FC236}">
                <a16:creationId xmlns:a16="http://schemas.microsoft.com/office/drawing/2014/main" id="{071B1401-A580-DA9D-7325-6002E9786A07}"/>
              </a:ext>
            </a:extLst>
          </p:cNvPr>
          <p:cNvGraphicFramePr/>
          <p:nvPr>
            <p:extLst>
              <p:ext uri="{D42A27DB-BD31-4B8C-83A1-F6EECF244321}">
                <p14:modId xmlns:p14="http://schemas.microsoft.com/office/powerpoint/2010/main" val="124038313"/>
              </p:ext>
            </p:extLst>
          </p:nvPr>
        </p:nvGraphicFramePr>
        <p:xfrm>
          <a:off x="1601381" y="1701209"/>
          <a:ext cx="8989237" cy="50122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19C1ADAD-C23D-C63C-2176-B0A2B22044C6}"/>
              </a:ext>
            </a:extLst>
          </p:cNvPr>
          <p:cNvSpPr txBox="1"/>
          <p:nvPr/>
        </p:nvSpPr>
        <p:spPr>
          <a:xfrm>
            <a:off x="1093525" y="1516543"/>
            <a:ext cx="9645949" cy="646331"/>
          </a:xfrm>
          <a:prstGeom prst="rect">
            <a:avLst/>
          </a:prstGeom>
          <a:noFill/>
        </p:spPr>
        <p:txBody>
          <a:bodyPr wrap="square">
            <a:spAutoFit/>
          </a:bodyPr>
          <a:lstStyle/>
          <a:p>
            <a:r>
              <a:rPr lang="en-GB" b="1" dirty="0">
                <a:latin typeface="Montserrat SemiBold" panose="00000700000000000000" pitchFamily="2" charset="0"/>
              </a:rPr>
              <a:t>The Business Plan</a:t>
            </a:r>
            <a:r>
              <a:rPr lang="en-GB" dirty="0">
                <a:latin typeface="Montserrat SemiBold" panose="00000700000000000000" pitchFamily="2" charset="0"/>
              </a:rPr>
              <a:t> outlines the strategy, objectives, and operational approach for the Social Enterprise</a:t>
            </a:r>
          </a:p>
        </p:txBody>
      </p:sp>
    </p:spTree>
    <p:custDataLst>
      <p:tags r:id="rId1"/>
    </p:custDataLst>
    <p:extLst>
      <p:ext uri="{BB962C8B-B14F-4D97-AF65-F5344CB8AC3E}">
        <p14:creationId xmlns:p14="http://schemas.microsoft.com/office/powerpoint/2010/main" val="2432414870"/>
      </p:ext>
    </p:extLst>
  </p:cSld>
  <p:clrMapOvr>
    <a:masterClrMapping/>
  </p:clrMapOvr>
  <mc:AlternateContent xmlns:mc="http://schemas.openxmlformats.org/markup-compatibility/2006" xmlns:p14="http://schemas.microsoft.com/office/powerpoint/2010/main">
    <mc:Choice Requires="p14">
      <p:transition spd="slow" p14:dur="2000" advClick="0" advTm="15936"/>
    </mc:Choice>
    <mc:Fallback xmlns="">
      <p:transition spd="slow" advClick="0" advTm="1593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616F48-1B55-4A9A-03D3-B48C2BF863B6}"/>
              </a:ext>
            </a:extLst>
          </p:cNvPr>
          <p:cNvSpPr txBox="1"/>
          <p:nvPr/>
        </p:nvSpPr>
        <p:spPr>
          <a:xfrm>
            <a:off x="557134" y="2176366"/>
            <a:ext cx="11077731" cy="2185214"/>
          </a:xfrm>
          <a:prstGeom prst="rect">
            <a:avLst/>
          </a:prstGeom>
          <a:noFill/>
        </p:spPr>
        <p:txBody>
          <a:bodyPr wrap="square" rtlCol="0">
            <a:spAutoFit/>
          </a:bodyPr>
          <a:lstStyle/>
          <a:p>
            <a:pPr algn="ctr"/>
            <a:r>
              <a:rPr lang="en-US" sz="2800" b="1" i="0" u="none" strike="noStrike" dirty="0">
                <a:solidFill>
                  <a:srgbClr val="000000"/>
                </a:solidFill>
                <a:effectLst/>
                <a:latin typeface="Montserrat Alternates SemiBold" panose="00000700000000000000" pitchFamily="50" charset="0"/>
              </a:rPr>
              <a:t>1</a:t>
            </a:r>
            <a:r>
              <a:rPr lang="en-US" sz="2800" b="1" i="0" u="none" strike="noStrike" dirty="0">
                <a:solidFill>
                  <a:srgbClr val="000000"/>
                </a:solidFill>
                <a:effectLst/>
                <a:latin typeface="Montserrat Alternates ExtraBold" panose="00000900000000000000" pitchFamily="50" charset="0"/>
              </a:rPr>
              <a:t>. MARKET ANALYSIS</a:t>
            </a:r>
          </a:p>
          <a:p>
            <a:r>
              <a:rPr lang="en-US" sz="1800" b="0" i="0" u="none" strike="noStrike" dirty="0">
                <a:solidFill>
                  <a:srgbClr val="000000"/>
                </a:solidFill>
                <a:effectLst/>
                <a:latin typeface="Montserrat Medium" panose="00000600000000000000" pitchFamily="2" charset="0"/>
              </a:rPr>
              <a:t>Define your Market Analysis. Who are your customers, and what are their needs? How big is the market for your solution? </a:t>
            </a:r>
          </a:p>
          <a:p>
            <a:r>
              <a:rPr lang="en-US" sz="1800" b="0" i="0" u="none" strike="noStrike" dirty="0">
                <a:solidFill>
                  <a:srgbClr val="000000"/>
                </a:solidFill>
                <a:effectLst/>
                <a:latin typeface="Montserrat Medium" panose="00000600000000000000" pitchFamily="2" charset="0"/>
              </a:rPr>
              <a:t>Here, you'll need to research and present data about your target audience, your competitors, and any trends that might influence your enterprise. This is where you prove that there's a real demand for your product or service, and that you’ve thought carefully about the landscape you’re entering.</a:t>
            </a:r>
            <a:endParaRPr lang="en-US" dirty="0">
              <a:latin typeface="Montserrat Medium" panose="00000600000000000000" pitchFamily="2" charset="0"/>
            </a:endParaRPr>
          </a:p>
        </p:txBody>
      </p:sp>
    </p:spTree>
    <p:custDataLst>
      <p:tags r:id="rId1"/>
    </p:custDataLst>
    <p:extLst>
      <p:ext uri="{BB962C8B-B14F-4D97-AF65-F5344CB8AC3E}">
        <p14:creationId xmlns:p14="http://schemas.microsoft.com/office/powerpoint/2010/main" val="141343545"/>
      </p:ext>
    </p:extLst>
  </p:cSld>
  <p:clrMapOvr>
    <a:masterClrMapping/>
  </p:clrMapOvr>
  <mc:AlternateContent xmlns:mc="http://schemas.openxmlformats.org/markup-compatibility/2006" xmlns:p14="http://schemas.microsoft.com/office/powerpoint/2010/main">
    <mc:Choice Requires="p14">
      <p:transition spd="slow" p14:dur="2000" advClick="0" advTm="21624"/>
    </mc:Choice>
    <mc:Fallback xmlns="">
      <p:transition spd="slow" advClick="0" advTm="2162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E9CC9-F582-3707-DF68-9B95EC85EE3E}"/>
              </a:ext>
            </a:extLst>
          </p:cNvPr>
          <p:cNvSpPr>
            <a:spLocks noGrp="1"/>
          </p:cNvSpPr>
          <p:nvPr>
            <p:ph type="ctrTitle"/>
          </p:nvPr>
        </p:nvSpPr>
        <p:spPr>
          <a:xfrm>
            <a:off x="1522588" y="265243"/>
            <a:ext cx="9080921" cy="780578"/>
          </a:xfrm>
          <a:ln>
            <a:solidFill>
              <a:schemeClr val="accent1"/>
            </a:solidFill>
          </a:ln>
        </p:spPr>
        <p:txBody>
          <a:bodyPr>
            <a:normAutofit/>
          </a:bodyPr>
          <a:lstStyle/>
          <a:p>
            <a:pPr algn="l"/>
            <a:r>
              <a:rPr lang="en-US" sz="2800" b="1" dirty="0">
                <a:latin typeface="Montserrat Alternates SemiBold" panose="00000700000000000000" pitchFamily="50" charset="0"/>
              </a:rPr>
              <a:t>Module Objectives and Learning Outcomes</a:t>
            </a:r>
          </a:p>
        </p:txBody>
      </p:sp>
      <p:sp>
        <p:nvSpPr>
          <p:cNvPr id="23" name="TextBox 22">
            <a:extLst>
              <a:ext uri="{FF2B5EF4-FFF2-40B4-BE49-F238E27FC236}">
                <a16:creationId xmlns:a16="http://schemas.microsoft.com/office/drawing/2014/main" id="{42F546CA-7ED8-C0C0-939E-268719FCF25A}"/>
              </a:ext>
            </a:extLst>
          </p:cNvPr>
          <p:cNvSpPr txBox="1"/>
          <p:nvPr/>
        </p:nvSpPr>
        <p:spPr>
          <a:xfrm>
            <a:off x="1062681" y="1234586"/>
            <a:ext cx="10066638" cy="1569660"/>
          </a:xfrm>
          <a:prstGeom prst="rect">
            <a:avLst/>
          </a:prstGeom>
          <a:noFill/>
        </p:spPr>
        <p:txBody>
          <a:bodyPr wrap="square">
            <a:spAutoFit/>
          </a:bodyPr>
          <a:lstStyle/>
          <a:p>
            <a:pPr algn="just"/>
            <a:r>
              <a:rPr lang="en-US" sz="2400" b="1" dirty="0">
                <a:effectLst/>
                <a:latin typeface="Montserrat Medium" panose="00000600000000000000" pitchFamily="2" charset="0"/>
                <a:ea typeface="Times New Roman" panose="02020603050405020304" pitchFamily="18" charset="0"/>
                <a:cs typeface="Arial Hebrew" pitchFamily="2" charset="-79"/>
              </a:rPr>
              <a:t>Module Objective: </a:t>
            </a:r>
            <a:r>
              <a:rPr lang="en-US" sz="2400" dirty="0">
                <a:latin typeface="Montserrat Alternates Medium" panose="00000600000000000000" pitchFamily="50" charset="0"/>
              </a:rPr>
              <a:t>This module focuses on equipping you with practical strategies to explore and implement non-traditional funding models, ensuring financial sustainability for your social enterprise.</a:t>
            </a:r>
          </a:p>
        </p:txBody>
      </p:sp>
      <p:pic>
        <p:nvPicPr>
          <p:cNvPr id="4" name="Picture 3">
            <a:extLst>
              <a:ext uri="{FF2B5EF4-FFF2-40B4-BE49-F238E27FC236}">
                <a16:creationId xmlns:a16="http://schemas.microsoft.com/office/drawing/2014/main" id="{29811B1A-F7CE-897F-E218-8C17FA927661}"/>
              </a:ext>
            </a:extLst>
          </p:cNvPr>
          <p:cNvPicPr>
            <a:picLocks noChangeAspect="1"/>
          </p:cNvPicPr>
          <p:nvPr/>
        </p:nvPicPr>
        <p:blipFill>
          <a:blip r:embed="rId4"/>
          <a:stretch>
            <a:fillRect/>
          </a:stretch>
        </p:blipFill>
        <p:spPr>
          <a:xfrm>
            <a:off x="3372786" y="2692715"/>
            <a:ext cx="6252947" cy="4030825"/>
          </a:xfrm>
          <a:prstGeom prst="rect">
            <a:avLst/>
          </a:prstGeom>
        </p:spPr>
      </p:pic>
    </p:spTree>
    <p:custDataLst>
      <p:tags r:id="rId1"/>
    </p:custDataLst>
    <p:extLst>
      <p:ext uri="{BB962C8B-B14F-4D97-AF65-F5344CB8AC3E}">
        <p14:creationId xmlns:p14="http://schemas.microsoft.com/office/powerpoint/2010/main" val="3675420313"/>
      </p:ext>
    </p:extLst>
  </p:cSld>
  <p:clrMapOvr>
    <a:masterClrMapping/>
  </p:clrMapOvr>
  <mc:AlternateContent xmlns:mc="http://schemas.openxmlformats.org/markup-compatibility/2006" xmlns:p14="http://schemas.microsoft.com/office/powerpoint/2010/main">
    <mc:Choice Requires="p14">
      <p:transition spd="slow" p14:dur="2000" advClick="0" advTm="21960"/>
    </mc:Choice>
    <mc:Fallback xmlns="">
      <p:transition spd="slow" advClick="0" advTm="2196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58B03-C62C-2DE4-FECE-E5196EA1E47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3396C3A-7C57-6F8E-493E-020709808244}"/>
              </a:ext>
            </a:extLst>
          </p:cNvPr>
          <p:cNvSpPr txBox="1"/>
          <p:nvPr/>
        </p:nvSpPr>
        <p:spPr>
          <a:xfrm>
            <a:off x="227351" y="2056445"/>
            <a:ext cx="6203430" cy="3293209"/>
          </a:xfrm>
          <a:prstGeom prst="rect">
            <a:avLst/>
          </a:prstGeom>
          <a:noFill/>
        </p:spPr>
        <p:txBody>
          <a:bodyPr wrap="square" rtlCol="0">
            <a:spAutoFit/>
          </a:bodyPr>
          <a:lstStyle/>
          <a:p>
            <a:pPr algn="ctr"/>
            <a:r>
              <a:rPr lang="en-US" sz="2800" b="1" dirty="0">
                <a:solidFill>
                  <a:srgbClr val="000000"/>
                </a:solidFill>
                <a:latin typeface="Montserrat Alternates ExtraBold" panose="00000900000000000000" pitchFamily="50" charset="0"/>
              </a:rPr>
              <a:t>2</a:t>
            </a:r>
            <a:r>
              <a:rPr lang="en-US" sz="2800" b="1" i="0" u="none" strike="noStrike" dirty="0">
                <a:solidFill>
                  <a:srgbClr val="000000"/>
                </a:solidFill>
                <a:effectLst/>
                <a:latin typeface="Montserrat Alternates ExtraBold" panose="00000900000000000000" pitchFamily="50" charset="0"/>
              </a:rPr>
              <a:t>. </a:t>
            </a:r>
            <a:r>
              <a:rPr lang="en-US" sz="2800" b="1" dirty="0">
                <a:solidFill>
                  <a:srgbClr val="000000"/>
                </a:solidFill>
                <a:latin typeface="Montserrat Alternates ExtraBold" panose="00000900000000000000" pitchFamily="50" charset="0"/>
              </a:rPr>
              <a:t>BUSINESS MODEL</a:t>
            </a:r>
            <a:endParaRPr lang="en-US" sz="2800" b="1" i="0" u="none" strike="noStrike" dirty="0">
              <a:solidFill>
                <a:srgbClr val="000000"/>
              </a:solidFill>
              <a:effectLst/>
              <a:latin typeface="Montserrat Alternates ExtraBold" panose="00000900000000000000" pitchFamily="50" charset="0"/>
            </a:endParaRPr>
          </a:p>
          <a:p>
            <a:r>
              <a:rPr lang="en-US" sz="1800" b="0" i="0" u="none" strike="noStrike" dirty="0">
                <a:solidFill>
                  <a:srgbClr val="000000"/>
                </a:solidFill>
                <a:effectLst/>
                <a:latin typeface="Montserrat Medium" panose="00000600000000000000" pitchFamily="2" charset="0"/>
              </a:rPr>
              <a:t>Next comes the Business Model. Make reference to the business model canvas already developed. This is where you explain how your social enterprise will create and deliver value. Will you generate revenue through product sales? Service fees? Donations or grants? Or perhaps a subscription model? You’ll need to lay out how your business will operate and make money, while staying true to your mission. This section shows that you have a sustainable path forward.</a:t>
            </a:r>
          </a:p>
        </p:txBody>
      </p:sp>
      <p:pic>
        <p:nvPicPr>
          <p:cNvPr id="5" name="Picture 4">
            <a:extLst>
              <a:ext uri="{FF2B5EF4-FFF2-40B4-BE49-F238E27FC236}">
                <a16:creationId xmlns:a16="http://schemas.microsoft.com/office/drawing/2014/main" id="{59E4B196-AA8A-3DBB-7B4D-1E2BD8594DD1}"/>
              </a:ext>
            </a:extLst>
          </p:cNvPr>
          <p:cNvPicPr>
            <a:picLocks noChangeAspect="1"/>
          </p:cNvPicPr>
          <p:nvPr/>
        </p:nvPicPr>
        <p:blipFill>
          <a:blip r:embed="rId4"/>
          <a:stretch>
            <a:fillRect/>
          </a:stretch>
        </p:blipFill>
        <p:spPr>
          <a:xfrm>
            <a:off x="6999598" y="2056445"/>
            <a:ext cx="4965051" cy="3310034"/>
          </a:xfrm>
          <a:prstGeom prst="rect">
            <a:avLst/>
          </a:prstGeom>
        </p:spPr>
      </p:pic>
    </p:spTree>
    <p:custDataLst>
      <p:tags r:id="rId1"/>
    </p:custDataLst>
    <p:extLst>
      <p:ext uri="{BB962C8B-B14F-4D97-AF65-F5344CB8AC3E}">
        <p14:creationId xmlns:p14="http://schemas.microsoft.com/office/powerpoint/2010/main" val="2314362498"/>
      </p:ext>
    </p:extLst>
  </p:cSld>
  <p:clrMapOvr>
    <a:masterClrMapping/>
  </p:clrMapOvr>
  <mc:AlternateContent xmlns:mc="http://schemas.openxmlformats.org/markup-compatibility/2006" xmlns:p14="http://schemas.microsoft.com/office/powerpoint/2010/main">
    <mc:Choice Requires="p14">
      <p:transition spd="slow" p14:dur="2000" advClick="0" advTm="21624"/>
    </mc:Choice>
    <mc:Fallback xmlns="">
      <p:transition spd="slow" advClick="0" advTm="21624"/>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0D1177-9A83-BE26-8A14-EC9E3F2BCAF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D65F4B5-FB22-6745-3794-567E63FA1DED}"/>
              </a:ext>
            </a:extLst>
          </p:cNvPr>
          <p:cNvSpPr txBox="1"/>
          <p:nvPr/>
        </p:nvSpPr>
        <p:spPr>
          <a:xfrm>
            <a:off x="5503888" y="745207"/>
            <a:ext cx="6203430" cy="5786199"/>
          </a:xfrm>
          <a:prstGeom prst="rect">
            <a:avLst/>
          </a:prstGeom>
          <a:noFill/>
        </p:spPr>
        <p:txBody>
          <a:bodyPr wrap="square" rtlCol="0">
            <a:spAutoFit/>
          </a:bodyPr>
          <a:lstStyle/>
          <a:p>
            <a:pPr algn="ctr"/>
            <a:r>
              <a:rPr lang="en-US" sz="2800" b="1" i="0" u="none" strike="noStrike" dirty="0">
                <a:solidFill>
                  <a:srgbClr val="000000"/>
                </a:solidFill>
                <a:effectLst/>
                <a:latin typeface="Montserrat Alternates ExtraBold" panose="00000900000000000000" pitchFamily="50" charset="0"/>
              </a:rPr>
              <a:t>3. </a:t>
            </a:r>
            <a:r>
              <a:rPr lang="en-US" sz="2800" b="1" dirty="0">
                <a:solidFill>
                  <a:srgbClr val="000000"/>
                </a:solidFill>
                <a:latin typeface="Montserrat Alternates ExtraBold" panose="00000900000000000000" pitchFamily="50" charset="0"/>
              </a:rPr>
              <a:t>THE FINANCIAL MODEL</a:t>
            </a:r>
            <a:endParaRPr lang="en-US" sz="2800" b="1" i="0" u="none" strike="noStrike" dirty="0">
              <a:solidFill>
                <a:srgbClr val="000000"/>
              </a:solidFill>
              <a:effectLst/>
              <a:latin typeface="Montserrat Alternates ExtraBold" panose="00000900000000000000" pitchFamily="50" charset="0"/>
            </a:endParaRPr>
          </a:p>
          <a:p>
            <a:r>
              <a:rPr lang="en-US" sz="1800" b="0" i="0" u="none" strike="noStrike" dirty="0">
                <a:solidFill>
                  <a:srgbClr val="000000"/>
                </a:solidFill>
                <a:effectLst/>
                <a:latin typeface="Montserrat Medium" panose="00000600000000000000" pitchFamily="2" charset="0"/>
              </a:rPr>
              <a:t>And this leads us to one of the most important parts of your business plan: the Financial Model. Your financial model shows exactly how your social enterprise plans to make money and stay financially viable over time. You need to be clear about your revenue streams—this is how you’ll bring in money to sustain your operations and grow your impact. Will you charge for your products or services, or will you rely on grants? The more diversified your revenue streams, the more resilient your enterprise will be. You also need to show your cost structure. What are the key costs involved in running your business? This includes everything from production and labor costs to marketing and operational expenses. A well-planned financial model ensures that your revenue can cover these costs, while also allowing for growth.</a:t>
            </a:r>
          </a:p>
          <a:p>
            <a:endParaRPr lang="en-US" sz="1800" b="0" i="0" u="none" strike="noStrike" dirty="0">
              <a:solidFill>
                <a:srgbClr val="000000"/>
              </a:solidFill>
              <a:effectLst/>
              <a:latin typeface="Montserrat Medium" panose="00000600000000000000" pitchFamily="2" charset="0"/>
            </a:endParaRPr>
          </a:p>
        </p:txBody>
      </p:sp>
      <p:pic>
        <p:nvPicPr>
          <p:cNvPr id="4" name="Picture 3">
            <a:extLst>
              <a:ext uri="{FF2B5EF4-FFF2-40B4-BE49-F238E27FC236}">
                <a16:creationId xmlns:a16="http://schemas.microsoft.com/office/drawing/2014/main" id="{F9B07764-F1D7-C24C-EBD5-E3A6059BC790}"/>
              </a:ext>
            </a:extLst>
          </p:cNvPr>
          <p:cNvPicPr>
            <a:picLocks noChangeAspect="1"/>
          </p:cNvPicPr>
          <p:nvPr/>
        </p:nvPicPr>
        <p:blipFill>
          <a:blip r:embed="rId4"/>
          <a:stretch>
            <a:fillRect/>
          </a:stretch>
        </p:blipFill>
        <p:spPr>
          <a:xfrm>
            <a:off x="-233009" y="1484026"/>
            <a:ext cx="5349599" cy="3565508"/>
          </a:xfrm>
          <a:prstGeom prst="rect">
            <a:avLst/>
          </a:prstGeom>
        </p:spPr>
      </p:pic>
    </p:spTree>
    <p:custDataLst>
      <p:tags r:id="rId1"/>
    </p:custDataLst>
    <p:extLst>
      <p:ext uri="{BB962C8B-B14F-4D97-AF65-F5344CB8AC3E}">
        <p14:creationId xmlns:p14="http://schemas.microsoft.com/office/powerpoint/2010/main" val="3760962198"/>
      </p:ext>
    </p:extLst>
  </p:cSld>
  <p:clrMapOvr>
    <a:masterClrMapping/>
  </p:clrMapOvr>
  <mc:AlternateContent xmlns:mc="http://schemas.openxmlformats.org/markup-compatibility/2006" xmlns:p14="http://schemas.microsoft.com/office/powerpoint/2010/main">
    <mc:Choice Requires="p14">
      <p:transition spd="slow" p14:dur="2000" advClick="0" advTm="23640"/>
    </mc:Choice>
    <mc:Fallback xmlns="">
      <p:transition spd="slow" advClick="0" advTm="2364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A546DA7-AFAC-D5FC-54A7-BB6CFDA62C69}"/>
              </a:ext>
            </a:extLst>
          </p:cNvPr>
          <p:cNvSpPr txBox="1">
            <a:spLocks/>
          </p:cNvSpPr>
          <p:nvPr/>
        </p:nvSpPr>
        <p:spPr>
          <a:xfrm>
            <a:off x="944669" y="376011"/>
            <a:ext cx="10733525" cy="780578"/>
          </a:xfrm>
          <a:prstGeom prst="rect">
            <a:avLst/>
          </a:prstGeom>
          <a:ln>
            <a:noFill/>
          </a:ln>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Measuring Impact and Reporting</a:t>
            </a:r>
          </a:p>
        </p:txBody>
      </p:sp>
      <p:sp>
        <p:nvSpPr>
          <p:cNvPr id="6" name="TextBox 5">
            <a:extLst>
              <a:ext uri="{FF2B5EF4-FFF2-40B4-BE49-F238E27FC236}">
                <a16:creationId xmlns:a16="http://schemas.microsoft.com/office/drawing/2014/main" id="{19C1ADAD-C23D-C63C-2176-B0A2B22044C6}"/>
              </a:ext>
            </a:extLst>
          </p:cNvPr>
          <p:cNvSpPr txBox="1"/>
          <p:nvPr/>
        </p:nvSpPr>
        <p:spPr>
          <a:xfrm>
            <a:off x="1592297" y="1410218"/>
            <a:ext cx="9007405" cy="646331"/>
          </a:xfrm>
          <a:prstGeom prst="rect">
            <a:avLst/>
          </a:prstGeom>
          <a:noFill/>
        </p:spPr>
        <p:txBody>
          <a:bodyPr wrap="square">
            <a:spAutoFit/>
          </a:bodyPr>
          <a:lstStyle/>
          <a:p>
            <a:pPr algn="ctr"/>
            <a:r>
              <a:rPr lang="en-GB" dirty="0">
                <a:latin typeface="Montserrat SemiBold" panose="00000700000000000000" pitchFamily="2" charset="0"/>
              </a:rPr>
              <a:t>Impact measurement will involve assessing the social, environmental, or economic effects of the social enterprise’s activities.</a:t>
            </a:r>
          </a:p>
        </p:txBody>
      </p:sp>
      <p:sp>
        <p:nvSpPr>
          <p:cNvPr id="8" name="TextBox 7">
            <a:extLst>
              <a:ext uri="{FF2B5EF4-FFF2-40B4-BE49-F238E27FC236}">
                <a16:creationId xmlns:a16="http://schemas.microsoft.com/office/drawing/2014/main" id="{B382952D-9D9C-7070-D2EF-FCCDFAC743D9}"/>
              </a:ext>
            </a:extLst>
          </p:cNvPr>
          <p:cNvSpPr txBox="1"/>
          <p:nvPr/>
        </p:nvSpPr>
        <p:spPr>
          <a:xfrm>
            <a:off x="3151668" y="2177613"/>
            <a:ext cx="6097772" cy="1477328"/>
          </a:xfrm>
          <a:prstGeom prst="rect">
            <a:avLst/>
          </a:prstGeom>
          <a:solidFill>
            <a:schemeClr val="accent4"/>
          </a:solidFill>
        </p:spPr>
        <p:txBody>
          <a:bodyPr wrap="square">
            <a:spAutoFit/>
          </a:bodyPr>
          <a:lstStyle/>
          <a:p>
            <a:endParaRPr lang="en-GB" dirty="0"/>
          </a:p>
          <a:p>
            <a:r>
              <a:rPr lang="en-GB" dirty="0">
                <a:latin typeface="Montserrat SemiBold" panose="00000700000000000000" pitchFamily="2" charset="0"/>
              </a:rPr>
              <a:t>SROI= 	Net Present Value of Social Value Created​</a:t>
            </a:r>
          </a:p>
          <a:p>
            <a:r>
              <a:rPr lang="en-GB" dirty="0">
                <a:latin typeface="Montserrat SemiBold" panose="00000700000000000000" pitchFamily="2" charset="0"/>
              </a:rPr>
              <a:t>			</a:t>
            </a:r>
          </a:p>
          <a:p>
            <a:r>
              <a:rPr lang="en-GB" dirty="0">
                <a:latin typeface="Montserrat SemiBold" panose="00000700000000000000" pitchFamily="2" charset="0"/>
              </a:rPr>
              <a:t>		Investment or Inputs</a:t>
            </a:r>
          </a:p>
          <a:p>
            <a:endParaRPr lang="en-GB" dirty="0"/>
          </a:p>
        </p:txBody>
      </p:sp>
      <p:sp>
        <p:nvSpPr>
          <p:cNvPr id="9" name="Minus Sign 8">
            <a:extLst>
              <a:ext uri="{FF2B5EF4-FFF2-40B4-BE49-F238E27FC236}">
                <a16:creationId xmlns:a16="http://schemas.microsoft.com/office/drawing/2014/main" id="{C9522FA2-86CC-41A7-E10E-68C8E5A5F1DC}"/>
              </a:ext>
            </a:extLst>
          </p:cNvPr>
          <p:cNvSpPr/>
          <p:nvPr/>
        </p:nvSpPr>
        <p:spPr>
          <a:xfrm>
            <a:off x="3905693" y="2879063"/>
            <a:ext cx="4401879" cy="74428"/>
          </a:xfrm>
          <a:prstGeom prst="mathMin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73E94B6D-FCDE-6D1A-F669-E5AE9CC1F301}"/>
              </a:ext>
            </a:extLst>
          </p:cNvPr>
          <p:cNvSpPr txBox="1"/>
          <p:nvPr/>
        </p:nvSpPr>
        <p:spPr>
          <a:xfrm>
            <a:off x="1888236" y="3880032"/>
            <a:ext cx="9007405" cy="2308324"/>
          </a:xfrm>
          <a:prstGeom prst="rect">
            <a:avLst/>
          </a:prstGeom>
          <a:noFill/>
        </p:spPr>
        <p:txBody>
          <a:bodyPr wrap="square">
            <a:spAutoFit/>
          </a:bodyPr>
          <a:lstStyle/>
          <a:p>
            <a:r>
              <a:rPr lang="en-GB" dirty="0">
                <a:latin typeface="Montserrat Medium" panose="00000600000000000000" pitchFamily="2" charset="0"/>
              </a:rPr>
              <a:t>Let's say a social enterprise invested $100,000 in a community health program. Over the next 5 years, the program generated $500,000 in social value (improved health outcomes, cost savings in healthcare, etc.).</a:t>
            </a:r>
          </a:p>
          <a:p>
            <a:endParaRPr lang="en-GB" dirty="0">
              <a:latin typeface="Montserrat Medium" panose="00000600000000000000" pitchFamily="2" charset="0"/>
            </a:endParaRPr>
          </a:p>
          <a:p>
            <a:r>
              <a:rPr lang="en-GB" dirty="0">
                <a:latin typeface="Montserrat Medium" panose="00000600000000000000" pitchFamily="2" charset="0"/>
              </a:rPr>
              <a:t>The SROI would be calculated as:</a:t>
            </a:r>
          </a:p>
          <a:p>
            <a:r>
              <a:rPr lang="en-GB" dirty="0">
                <a:latin typeface="Montserrat Medium" panose="00000600000000000000" pitchFamily="2" charset="0"/>
              </a:rPr>
              <a:t>				SROI= 500,000/100,000</a:t>
            </a:r>
          </a:p>
          <a:p>
            <a:endParaRPr lang="en-GB" dirty="0">
              <a:latin typeface="Montserrat Medium" panose="00000600000000000000" pitchFamily="2" charset="0"/>
            </a:endParaRPr>
          </a:p>
          <a:p>
            <a:r>
              <a:rPr lang="en-GB" dirty="0">
                <a:latin typeface="Montserrat Medium" panose="00000600000000000000" pitchFamily="2" charset="0"/>
              </a:rPr>
              <a:t>	This means that for every $1 invested, $5 of social value is created.</a:t>
            </a:r>
          </a:p>
        </p:txBody>
      </p:sp>
    </p:spTree>
    <p:custDataLst>
      <p:tags r:id="rId1"/>
    </p:custDataLst>
    <p:extLst>
      <p:ext uri="{BB962C8B-B14F-4D97-AF65-F5344CB8AC3E}">
        <p14:creationId xmlns:p14="http://schemas.microsoft.com/office/powerpoint/2010/main" val="1032910450"/>
      </p:ext>
    </p:extLst>
  </p:cSld>
  <p:clrMapOvr>
    <a:masterClrMapping/>
  </p:clrMapOvr>
  <mc:AlternateContent xmlns:mc="http://schemas.openxmlformats.org/markup-compatibility/2006" xmlns:p14="http://schemas.microsoft.com/office/powerpoint/2010/main">
    <mc:Choice Requires="p14">
      <p:transition spd="slow" p14:dur="2000" advClick="0" advTm="86429"/>
    </mc:Choice>
    <mc:Fallback xmlns="">
      <p:transition spd="slow" advClick="0" advTm="86429"/>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A546DA7-AFAC-D5FC-54A7-BB6CFDA62C69}"/>
              </a:ext>
            </a:extLst>
          </p:cNvPr>
          <p:cNvSpPr txBox="1">
            <a:spLocks/>
          </p:cNvSpPr>
          <p:nvPr/>
        </p:nvSpPr>
        <p:spPr>
          <a:xfrm>
            <a:off x="944669" y="376011"/>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ExtraBold" panose="00000900000000000000" pitchFamily="2" charset="0"/>
                <a:ea typeface="Calibri" panose="020F0502020204030204" pitchFamily="34" charset="0"/>
                <a:cs typeface="Calibri" panose="020F0502020204030204" pitchFamily="34" charset="0"/>
              </a:rPr>
              <a:t>Social Enterprise- Sustainability</a:t>
            </a:r>
          </a:p>
        </p:txBody>
      </p:sp>
      <p:sp>
        <p:nvSpPr>
          <p:cNvPr id="2" name="Oval 1">
            <a:extLst>
              <a:ext uri="{FF2B5EF4-FFF2-40B4-BE49-F238E27FC236}">
                <a16:creationId xmlns:a16="http://schemas.microsoft.com/office/drawing/2014/main" id="{EF833E37-D3B9-FBEC-76AF-C697B0499FFD}"/>
              </a:ext>
            </a:extLst>
          </p:cNvPr>
          <p:cNvSpPr/>
          <p:nvPr/>
        </p:nvSpPr>
        <p:spPr>
          <a:xfrm>
            <a:off x="1065725" y="1796148"/>
            <a:ext cx="2271907" cy="2271907"/>
          </a:xfrm>
          <a:prstGeom prst="ellipse">
            <a:avLst/>
          </a:prstGeom>
          <a:solidFill>
            <a:schemeClr val="accent1">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929" tIns="41465" rIns="82929" bIns="41465" numCol="1" spcCol="0" rtlCol="0" fromWordArt="0" anchor="ctr" anchorCtr="0" forceAA="0" compatLnSpc="1">
            <a:prstTxWarp prst="textNoShape">
              <a:avLst/>
            </a:prstTxWarp>
            <a:noAutofit/>
          </a:bodyPr>
          <a:lstStyle/>
          <a:p>
            <a:pPr algn="ct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4" name="Oval 3">
            <a:extLst>
              <a:ext uri="{FF2B5EF4-FFF2-40B4-BE49-F238E27FC236}">
                <a16:creationId xmlns:a16="http://schemas.microsoft.com/office/drawing/2014/main" id="{A16494DC-746F-57C0-6F93-BCC24B56EC73}"/>
              </a:ext>
            </a:extLst>
          </p:cNvPr>
          <p:cNvSpPr/>
          <p:nvPr/>
        </p:nvSpPr>
        <p:spPr>
          <a:xfrm>
            <a:off x="3174275" y="1843898"/>
            <a:ext cx="2271907" cy="2271907"/>
          </a:xfrm>
          <a:prstGeom prst="ellipse">
            <a:avLst/>
          </a:prstGeom>
          <a:solidFill>
            <a:schemeClr val="accent2">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929" tIns="41465" rIns="82929" bIns="41465" numCol="1" spcCol="0" rtlCol="0" fromWordArt="0" anchor="ctr" anchorCtr="0" forceAA="0" compatLnSpc="1">
            <a:prstTxWarp prst="textNoShape">
              <a:avLst/>
            </a:prstTxWarp>
            <a:noAutofit/>
          </a:bodyPr>
          <a:lstStyle/>
          <a:p>
            <a:pPr algn="ct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5" name="Oval 4">
            <a:extLst>
              <a:ext uri="{FF2B5EF4-FFF2-40B4-BE49-F238E27FC236}">
                <a16:creationId xmlns:a16="http://schemas.microsoft.com/office/drawing/2014/main" id="{B088A2C6-A754-F0CC-00FB-E59F072911B9}"/>
              </a:ext>
            </a:extLst>
          </p:cNvPr>
          <p:cNvSpPr/>
          <p:nvPr/>
        </p:nvSpPr>
        <p:spPr>
          <a:xfrm>
            <a:off x="5217571" y="1816040"/>
            <a:ext cx="2271907" cy="2271907"/>
          </a:xfrm>
          <a:prstGeom prst="ellipse">
            <a:avLst/>
          </a:prstGeom>
          <a:solidFill>
            <a:schemeClr val="accent3">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929" tIns="41465" rIns="82929" bIns="41465" numCol="1" spcCol="0" rtlCol="0" fromWordArt="0" anchor="ctr" anchorCtr="0" forceAA="0" compatLnSpc="1">
            <a:prstTxWarp prst="textNoShape">
              <a:avLst/>
            </a:prstTxWarp>
            <a:noAutofit/>
          </a:bodyPr>
          <a:lstStyle/>
          <a:p>
            <a:pPr algn="ct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18535F7D-2130-3A2B-7505-00D8B1F6F424}"/>
              </a:ext>
            </a:extLst>
          </p:cNvPr>
          <p:cNvSpPr/>
          <p:nvPr/>
        </p:nvSpPr>
        <p:spPr>
          <a:xfrm>
            <a:off x="7236859" y="1796149"/>
            <a:ext cx="2271907" cy="2271907"/>
          </a:xfrm>
          <a:prstGeom prst="ellipse">
            <a:avLst/>
          </a:prstGeom>
          <a:solidFill>
            <a:schemeClr val="accent4">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929" tIns="41465" rIns="82929" bIns="41465" numCol="1" spcCol="0" rtlCol="0" fromWordArt="0" anchor="ctr" anchorCtr="0" forceAA="0" compatLnSpc="1">
            <a:prstTxWarp prst="textNoShape">
              <a:avLst/>
            </a:prstTxWarp>
            <a:noAutofit/>
          </a:bodyPr>
          <a:lstStyle/>
          <a:p>
            <a:pPr algn="ct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8" name="Oval 7">
            <a:extLst>
              <a:ext uri="{FF2B5EF4-FFF2-40B4-BE49-F238E27FC236}">
                <a16:creationId xmlns:a16="http://schemas.microsoft.com/office/drawing/2014/main" id="{9B78893D-46D4-9472-3D65-C5B702682C34}"/>
              </a:ext>
            </a:extLst>
          </p:cNvPr>
          <p:cNvSpPr/>
          <p:nvPr/>
        </p:nvSpPr>
        <p:spPr>
          <a:xfrm>
            <a:off x="9245402" y="1843897"/>
            <a:ext cx="2271907" cy="2271907"/>
          </a:xfrm>
          <a:prstGeom prst="ellipse">
            <a:avLst/>
          </a:prstGeom>
          <a:solidFill>
            <a:schemeClr val="accent5">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929" tIns="41465" rIns="82929" bIns="41465" numCol="1" spcCol="0" rtlCol="0" fromWordArt="0" anchor="ctr" anchorCtr="0" forceAA="0" compatLnSpc="1">
            <a:prstTxWarp prst="textNoShape">
              <a:avLst/>
            </a:prstTxWarp>
            <a:noAutofit/>
          </a:bodyPr>
          <a:lstStyle/>
          <a:p>
            <a:pPr algn="ct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FDF2F099-D79B-9517-2092-812F62F0AA14}"/>
              </a:ext>
            </a:extLst>
          </p:cNvPr>
          <p:cNvSpPr txBox="1"/>
          <p:nvPr/>
        </p:nvSpPr>
        <p:spPr>
          <a:xfrm>
            <a:off x="1312001" y="4143663"/>
            <a:ext cx="2098491" cy="1169551"/>
          </a:xfrm>
          <a:prstGeom prst="rect">
            <a:avLst/>
          </a:prstGeom>
          <a:noFill/>
        </p:spPr>
        <p:txBody>
          <a:bodyPr wrap="square" rtlCol="0" anchor="t">
            <a:spAutoFit/>
          </a:bodyPr>
          <a:lstStyle/>
          <a:p>
            <a:pPr fontAlgn="t">
              <a:spcBef>
                <a:spcPct val="0"/>
              </a:spcBef>
            </a:pPr>
            <a:r>
              <a:rPr lang="en-GB" sz="1400" dirty="0">
                <a:latin typeface="Montserrat Medium" panose="00000600000000000000" pitchFamily="2" charset="0"/>
                <a:ea typeface="Calibri" panose="020F0502020204030204" pitchFamily="34" charset="0"/>
                <a:cs typeface="Calibri" panose="020F0502020204030204" pitchFamily="34" charset="0"/>
              </a:rPr>
              <a:t>Having a diversified income portfolio. Mix of earned income, social impact investment etc</a:t>
            </a:r>
            <a:endParaRPr lang="en-US" sz="1400" dirty="0">
              <a:latin typeface="Montserrat Medium" panose="00000600000000000000" pitchFamily="2" charset="0"/>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2FE870C5-BD03-DE78-E2F0-BDAB9F18F313}"/>
              </a:ext>
            </a:extLst>
          </p:cNvPr>
          <p:cNvSpPr txBox="1"/>
          <p:nvPr/>
        </p:nvSpPr>
        <p:spPr>
          <a:xfrm>
            <a:off x="3600359" y="4163555"/>
            <a:ext cx="1627347" cy="1015663"/>
          </a:xfrm>
          <a:prstGeom prst="rect">
            <a:avLst/>
          </a:prstGeom>
          <a:noFill/>
        </p:spPr>
        <p:txBody>
          <a:bodyPr wrap="square" rtlCol="0" anchor="t">
            <a:spAutoFit/>
          </a:bodyPr>
          <a:lstStyle/>
          <a:p>
            <a:pPr fontAlgn="t">
              <a:lnSpc>
                <a:spcPts val="1800"/>
              </a:lnSpc>
              <a:spcBef>
                <a:spcPct val="0"/>
              </a:spcBef>
            </a:pPr>
            <a:r>
              <a:rPr lang="en-GB" sz="1400" dirty="0">
                <a:latin typeface="Montserrat Medium" panose="00000600000000000000" pitchFamily="2" charset="0"/>
                <a:ea typeface="Calibri" panose="020F0502020204030204" pitchFamily="34" charset="0"/>
                <a:cs typeface="Calibri" panose="020F0502020204030204" pitchFamily="34" charset="0"/>
              </a:rPr>
              <a:t>Demonstrate real and tangible impact, </a:t>
            </a:r>
            <a:endParaRPr lang="en-US" sz="1400" dirty="0">
              <a:latin typeface="Montserrat Medium" panose="00000600000000000000" pitchFamily="2" charset="0"/>
              <a:ea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05D7D11A-B9F9-61BA-E94A-A52DAA6D246F}"/>
              </a:ext>
            </a:extLst>
          </p:cNvPr>
          <p:cNvSpPr txBox="1"/>
          <p:nvPr/>
        </p:nvSpPr>
        <p:spPr>
          <a:xfrm>
            <a:off x="5619065" y="4118498"/>
            <a:ext cx="1951540" cy="784830"/>
          </a:xfrm>
          <a:prstGeom prst="rect">
            <a:avLst/>
          </a:prstGeom>
          <a:noFill/>
        </p:spPr>
        <p:txBody>
          <a:bodyPr wrap="square" rtlCol="0" anchor="t">
            <a:spAutoFit/>
          </a:bodyPr>
          <a:lstStyle>
            <a:defPPr>
              <a:defRPr lang="en-US"/>
            </a:defPPr>
            <a:lvl1pPr fontAlgn="t">
              <a:lnSpc>
                <a:spcPts val="1800"/>
              </a:lnSpc>
              <a:spcBef>
                <a:spcPct val="0"/>
              </a:spcBef>
              <a:defRPr sz="1200">
                <a:latin typeface="Veneer Three" panose="02000806000000000000" pitchFamily="2" charset="77"/>
                <a:ea typeface="+mj-ea"/>
                <a:cs typeface="+mj-cs"/>
              </a:defRPr>
            </a:lvl1pPr>
          </a:lstStyle>
          <a:p>
            <a:r>
              <a:rPr lang="en-US" sz="1400" dirty="0">
                <a:latin typeface="Montserrat Medium" panose="00000600000000000000" pitchFamily="2" charset="0"/>
                <a:ea typeface="Calibri" panose="020F0502020204030204" pitchFamily="34" charset="0"/>
                <a:cs typeface="Calibri" panose="020F0502020204030204" pitchFamily="34" charset="0"/>
              </a:rPr>
              <a:t>Build strong partnerships and Networks</a:t>
            </a:r>
          </a:p>
        </p:txBody>
      </p:sp>
      <p:sp>
        <p:nvSpPr>
          <p:cNvPr id="20" name="TextBox 19">
            <a:extLst>
              <a:ext uri="{FF2B5EF4-FFF2-40B4-BE49-F238E27FC236}">
                <a16:creationId xmlns:a16="http://schemas.microsoft.com/office/drawing/2014/main" id="{DED7E3BA-AB76-A25D-6BE9-48749818ABB1}"/>
              </a:ext>
            </a:extLst>
          </p:cNvPr>
          <p:cNvSpPr txBox="1"/>
          <p:nvPr/>
        </p:nvSpPr>
        <p:spPr>
          <a:xfrm>
            <a:off x="7539860" y="4099739"/>
            <a:ext cx="1770551" cy="1708160"/>
          </a:xfrm>
          <a:prstGeom prst="rect">
            <a:avLst/>
          </a:prstGeom>
          <a:noFill/>
        </p:spPr>
        <p:txBody>
          <a:bodyPr wrap="square" rtlCol="0" anchor="t">
            <a:spAutoFit/>
          </a:bodyPr>
          <a:lstStyle>
            <a:defPPr>
              <a:defRPr lang="en-US"/>
            </a:defPPr>
            <a:lvl1pPr fontAlgn="t">
              <a:lnSpc>
                <a:spcPts val="1800"/>
              </a:lnSpc>
              <a:spcBef>
                <a:spcPct val="0"/>
              </a:spcBef>
              <a:defRPr sz="1200">
                <a:latin typeface="Veneer Three" panose="02000806000000000000" pitchFamily="2" charset="77"/>
                <a:ea typeface="+mj-ea"/>
                <a:cs typeface="+mj-cs"/>
              </a:defRPr>
            </a:lvl1pPr>
          </a:lstStyle>
          <a:p>
            <a:r>
              <a:rPr lang="en-GB" sz="1400" dirty="0">
                <a:latin typeface="Montserrat Medium" panose="00000600000000000000" pitchFamily="2" charset="0"/>
                <a:ea typeface="Calibri" panose="020F0502020204030204" pitchFamily="34" charset="0"/>
                <a:cs typeface="Calibri" panose="020F0502020204030204" pitchFamily="34" charset="0"/>
              </a:rPr>
              <a:t>Focus on a business model that is scalable—that is, one that can grow and replicated in different regions</a:t>
            </a:r>
            <a:endParaRPr lang="en-US" sz="1400" dirty="0">
              <a:latin typeface="Montserrat Medium" panose="00000600000000000000" pitchFamily="2" charset="0"/>
              <a:ea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641EA99B-6F70-52F2-203B-7594875B0C10}"/>
              </a:ext>
            </a:extLst>
          </p:cNvPr>
          <p:cNvSpPr txBox="1"/>
          <p:nvPr/>
        </p:nvSpPr>
        <p:spPr>
          <a:xfrm>
            <a:off x="9664283" y="4099739"/>
            <a:ext cx="1853026" cy="1246495"/>
          </a:xfrm>
          <a:prstGeom prst="rect">
            <a:avLst/>
          </a:prstGeom>
          <a:noFill/>
        </p:spPr>
        <p:txBody>
          <a:bodyPr wrap="square" rtlCol="0" anchor="t">
            <a:spAutoFit/>
          </a:bodyPr>
          <a:lstStyle>
            <a:defPPr>
              <a:defRPr lang="en-US"/>
            </a:defPPr>
            <a:lvl1pPr fontAlgn="t">
              <a:lnSpc>
                <a:spcPts val="1800"/>
              </a:lnSpc>
              <a:spcBef>
                <a:spcPct val="0"/>
              </a:spcBef>
              <a:defRPr sz="1200">
                <a:latin typeface="Veneer Three" panose="02000806000000000000" pitchFamily="2" charset="77"/>
                <a:ea typeface="+mj-ea"/>
                <a:cs typeface="+mj-cs"/>
              </a:defRPr>
            </a:lvl1pPr>
          </a:lstStyle>
          <a:p>
            <a:r>
              <a:rPr lang="en-GB" sz="1400" dirty="0">
                <a:latin typeface="Montserrat Medium" panose="00000600000000000000" pitchFamily="2" charset="0"/>
                <a:ea typeface="Calibri" panose="020F0502020204030204" pitchFamily="34" charset="0"/>
                <a:cs typeface="Calibri" panose="020F0502020204030204" pitchFamily="34" charset="0"/>
              </a:rPr>
              <a:t>Create a solid financial plan, with clear projections and reserves, </a:t>
            </a:r>
            <a:endParaRPr lang="en-US" sz="1400" dirty="0">
              <a:latin typeface="Montserrat Medium" panose="00000600000000000000" pitchFamily="2" charset="0"/>
              <a:ea typeface="Calibri" panose="020F0502020204030204" pitchFamily="34" charset="0"/>
              <a:cs typeface="Calibri" panose="020F0502020204030204" pitchFamily="34" charset="0"/>
            </a:endParaRPr>
          </a:p>
        </p:txBody>
      </p:sp>
      <p:sp>
        <p:nvSpPr>
          <p:cNvPr id="30" name="TextBox 29">
            <a:extLst>
              <a:ext uri="{FF2B5EF4-FFF2-40B4-BE49-F238E27FC236}">
                <a16:creationId xmlns:a16="http://schemas.microsoft.com/office/drawing/2014/main" id="{53108591-DC71-6394-CF63-36EF4B1DDAC6}"/>
              </a:ext>
            </a:extLst>
          </p:cNvPr>
          <p:cNvSpPr txBox="1"/>
          <p:nvPr/>
        </p:nvSpPr>
        <p:spPr>
          <a:xfrm>
            <a:off x="1364082" y="2608935"/>
            <a:ext cx="1810193" cy="923330"/>
          </a:xfrm>
          <a:prstGeom prst="rect">
            <a:avLst/>
          </a:prstGeom>
          <a:noFill/>
        </p:spPr>
        <p:txBody>
          <a:bodyPr wrap="square">
            <a:spAutoFit/>
          </a:bodyPr>
          <a:lstStyle/>
          <a:p>
            <a:pPr algn="ctr"/>
            <a:r>
              <a:rPr lang="en-US" b="1" dirty="0">
                <a:solidFill>
                  <a:schemeClr val="bg1"/>
                </a:solidFill>
                <a:latin typeface="Montserrat Medium" panose="00000600000000000000" pitchFamily="2" charset="0"/>
              </a:rPr>
              <a:t>Diversify Your Revenue Stream</a:t>
            </a:r>
          </a:p>
        </p:txBody>
      </p:sp>
      <p:sp>
        <p:nvSpPr>
          <p:cNvPr id="32" name="TextBox 31">
            <a:extLst>
              <a:ext uri="{FF2B5EF4-FFF2-40B4-BE49-F238E27FC236}">
                <a16:creationId xmlns:a16="http://schemas.microsoft.com/office/drawing/2014/main" id="{34486C67-16CA-015C-37FD-A4AAE6430526}"/>
              </a:ext>
            </a:extLst>
          </p:cNvPr>
          <p:cNvSpPr txBox="1"/>
          <p:nvPr/>
        </p:nvSpPr>
        <p:spPr>
          <a:xfrm>
            <a:off x="3580493" y="2584635"/>
            <a:ext cx="1557574" cy="1200329"/>
          </a:xfrm>
          <a:prstGeom prst="rect">
            <a:avLst/>
          </a:prstGeom>
          <a:noFill/>
        </p:spPr>
        <p:txBody>
          <a:bodyPr wrap="square">
            <a:spAutoFit/>
          </a:bodyPr>
          <a:lstStyle/>
          <a:p>
            <a:pPr algn="ctr"/>
            <a:r>
              <a:rPr lang="en-US" sz="1800" b="1" dirty="0">
                <a:solidFill>
                  <a:schemeClr val="bg1"/>
                </a:solidFill>
                <a:latin typeface="Montserrat Medium" panose="00000600000000000000" pitchFamily="2" charset="0"/>
                <a:ea typeface="Calibri" panose="020F0502020204030204" pitchFamily="34" charset="0"/>
                <a:cs typeface="Calibri" panose="020F0502020204030204" pitchFamily="34" charset="0"/>
              </a:rPr>
              <a:t>Measure and Communicate Impact</a:t>
            </a:r>
          </a:p>
        </p:txBody>
      </p:sp>
      <p:sp>
        <p:nvSpPr>
          <p:cNvPr id="34" name="TextBox 33">
            <a:extLst>
              <a:ext uri="{FF2B5EF4-FFF2-40B4-BE49-F238E27FC236}">
                <a16:creationId xmlns:a16="http://schemas.microsoft.com/office/drawing/2014/main" id="{9EFA7C16-209B-D256-8C61-BC4CC4AE6065}"/>
              </a:ext>
            </a:extLst>
          </p:cNvPr>
          <p:cNvSpPr txBox="1"/>
          <p:nvPr/>
        </p:nvSpPr>
        <p:spPr>
          <a:xfrm>
            <a:off x="5480935" y="2584635"/>
            <a:ext cx="1643940" cy="923330"/>
          </a:xfrm>
          <a:prstGeom prst="rect">
            <a:avLst/>
          </a:prstGeom>
          <a:noFill/>
        </p:spPr>
        <p:txBody>
          <a:bodyPr wrap="square">
            <a:spAutoFit/>
          </a:bodyPr>
          <a:lstStyle/>
          <a:p>
            <a:pPr algn="ctr"/>
            <a:r>
              <a:rPr lang="en-US" sz="1800" b="1" dirty="0">
                <a:solidFill>
                  <a:schemeClr val="bg1"/>
                </a:solidFill>
                <a:latin typeface="Montserrat Medium" panose="00000600000000000000" pitchFamily="2" charset="0"/>
                <a:ea typeface="Calibri" panose="020F0502020204030204" pitchFamily="34" charset="0"/>
                <a:cs typeface="Calibri" panose="020F0502020204030204" pitchFamily="34" charset="0"/>
              </a:rPr>
              <a:t>Partnerships and Networks</a:t>
            </a:r>
          </a:p>
        </p:txBody>
      </p:sp>
      <p:sp>
        <p:nvSpPr>
          <p:cNvPr id="36" name="TextBox 35">
            <a:extLst>
              <a:ext uri="{FF2B5EF4-FFF2-40B4-BE49-F238E27FC236}">
                <a16:creationId xmlns:a16="http://schemas.microsoft.com/office/drawing/2014/main" id="{72D1F776-8A77-5606-EC21-B49273A22F9F}"/>
              </a:ext>
            </a:extLst>
          </p:cNvPr>
          <p:cNvSpPr txBox="1"/>
          <p:nvPr/>
        </p:nvSpPr>
        <p:spPr>
          <a:xfrm>
            <a:off x="7706109" y="2584635"/>
            <a:ext cx="1438054" cy="1200329"/>
          </a:xfrm>
          <a:prstGeom prst="rect">
            <a:avLst/>
          </a:prstGeom>
          <a:noFill/>
        </p:spPr>
        <p:txBody>
          <a:bodyPr wrap="square">
            <a:spAutoFit/>
          </a:bodyPr>
          <a:lstStyle/>
          <a:p>
            <a:pPr algn="ctr"/>
            <a:r>
              <a:rPr lang="en-US" sz="1800" b="1" dirty="0">
                <a:solidFill>
                  <a:schemeClr val="bg1"/>
                </a:solidFill>
                <a:latin typeface="Montserrat Medium" panose="00000600000000000000" pitchFamily="2" charset="0"/>
                <a:ea typeface="Calibri" panose="020F0502020204030204" pitchFamily="34" charset="0"/>
                <a:cs typeface="Calibri" panose="020F0502020204030204" pitchFamily="34" charset="0"/>
              </a:rPr>
              <a:t>Scalable and Replicable Model</a:t>
            </a:r>
          </a:p>
        </p:txBody>
      </p:sp>
      <p:sp>
        <p:nvSpPr>
          <p:cNvPr id="38" name="TextBox 37">
            <a:extLst>
              <a:ext uri="{FF2B5EF4-FFF2-40B4-BE49-F238E27FC236}">
                <a16:creationId xmlns:a16="http://schemas.microsoft.com/office/drawing/2014/main" id="{E7E46DD6-5D01-BBF2-24A1-D41585727526}"/>
              </a:ext>
            </a:extLst>
          </p:cNvPr>
          <p:cNvSpPr txBox="1"/>
          <p:nvPr/>
        </p:nvSpPr>
        <p:spPr>
          <a:xfrm>
            <a:off x="9755712" y="2608935"/>
            <a:ext cx="1549379" cy="1200329"/>
          </a:xfrm>
          <a:prstGeom prst="rect">
            <a:avLst/>
          </a:prstGeom>
          <a:noFill/>
        </p:spPr>
        <p:txBody>
          <a:bodyPr wrap="square">
            <a:spAutoFit/>
          </a:bodyPr>
          <a:lstStyle/>
          <a:p>
            <a:r>
              <a:rPr lang="en-US" sz="1800" b="1" dirty="0">
                <a:solidFill>
                  <a:schemeClr val="bg1"/>
                </a:solidFill>
                <a:latin typeface="Montserrat Medium" panose="00000600000000000000" pitchFamily="2" charset="0"/>
                <a:ea typeface="Calibri" panose="020F0502020204030204" pitchFamily="34" charset="0"/>
                <a:cs typeface="Calibri" panose="020F0502020204030204" pitchFamily="34" charset="0"/>
              </a:rPr>
              <a:t>Financial Discipline and Planning</a:t>
            </a:r>
          </a:p>
        </p:txBody>
      </p:sp>
    </p:spTree>
    <p:custDataLst>
      <p:tags r:id="rId1"/>
    </p:custDataLst>
    <p:extLst>
      <p:ext uri="{BB962C8B-B14F-4D97-AF65-F5344CB8AC3E}">
        <p14:creationId xmlns:p14="http://schemas.microsoft.com/office/powerpoint/2010/main" val="3180784926"/>
      </p:ext>
    </p:extLst>
  </p:cSld>
  <p:clrMapOvr>
    <a:masterClrMapping/>
  </p:clrMapOvr>
  <mc:AlternateContent xmlns:mc="http://schemas.openxmlformats.org/markup-compatibility/2006" xmlns:p14="http://schemas.microsoft.com/office/powerpoint/2010/main">
    <mc:Choice Requires="p14">
      <p:transition spd="slow" p14:dur="2000" advClick="0" advTm="17568"/>
    </mc:Choice>
    <mc:Fallback xmlns="">
      <p:transition spd="slow" advClick="0" advTm="17568"/>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A5F430-9F41-FDBD-BDE0-EE10815FAA91}"/>
              </a:ext>
            </a:extLst>
          </p:cNvPr>
          <p:cNvPicPr>
            <a:picLocks noChangeAspect="1"/>
          </p:cNvPicPr>
          <p:nvPr/>
        </p:nvPicPr>
        <p:blipFill>
          <a:blip r:embed="rId4"/>
          <a:stretch>
            <a:fillRect/>
          </a:stretch>
        </p:blipFill>
        <p:spPr>
          <a:xfrm>
            <a:off x="254" y="0"/>
            <a:ext cx="12191492" cy="6858000"/>
          </a:xfrm>
          <a:prstGeom prst="rect">
            <a:avLst/>
          </a:prstGeom>
        </p:spPr>
      </p:pic>
    </p:spTree>
    <p:custDataLst>
      <p:tags r:id="rId1"/>
    </p:custDataLst>
    <p:extLst>
      <p:ext uri="{BB962C8B-B14F-4D97-AF65-F5344CB8AC3E}">
        <p14:creationId xmlns:p14="http://schemas.microsoft.com/office/powerpoint/2010/main" val="2467157119"/>
      </p:ext>
    </p:extLst>
  </p:cSld>
  <p:clrMapOvr>
    <a:masterClrMapping/>
  </p:clrMapOvr>
  <mc:AlternateContent xmlns:mc="http://schemas.openxmlformats.org/markup-compatibility/2006" xmlns:p14="http://schemas.microsoft.com/office/powerpoint/2010/main">
    <mc:Choice Requires="p14">
      <p:transition spd="slow" p14:dur="2000" advClick="0" advTm="20496"/>
    </mc:Choice>
    <mc:Fallback xmlns="">
      <p:transition spd="slow" advClick="0" advTm="20496"/>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28966-19F6-7E73-4C0F-7A680BBCF0A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AAC9E216-CFD1-975F-3B53-90251975337B}"/>
              </a:ext>
            </a:extLst>
          </p:cNvPr>
          <p:cNvPicPr>
            <a:picLocks noChangeAspect="1"/>
          </p:cNvPicPr>
          <p:nvPr/>
        </p:nvPicPr>
        <p:blipFill>
          <a:blip r:embed="rId4"/>
          <a:stretch>
            <a:fillRect/>
          </a:stretch>
        </p:blipFill>
        <p:spPr>
          <a:xfrm>
            <a:off x="0" y="429"/>
            <a:ext cx="12192761" cy="6857571"/>
          </a:xfrm>
          <a:prstGeom prst="rect">
            <a:avLst/>
          </a:prstGeom>
        </p:spPr>
      </p:pic>
    </p:spTree>
    <p:custDataLst>
      <p:tags r:id="rId1"/>
    </p:custDataLst>
    <p:extLst>
      <p:ext uri="{BB962C8B-B14F-4D97-AF65-F5344CB8AC3E}">
        <p14:creationId xmlns:p14="http://schemas.microsoft.com/office/powerpoint/2010/main" val="2704599324"/>
      </p:ext>
    </p:extLst>
  </p:cSld>
  <p:clrMapOvr>
    <a:masterClrMapping/>
  </p:clrMapOvr>
  <mc:AlternateContent xmlns:mc="http://schemas.openxmlformats.org/markup-compatibility/2006" xmlns:p14="http://schemas.microsoft.com/office/powerpoint/2010/main">
    <mc:Choice Requires="p14">
      <p:transition spd="slow" p14:dur="2000" advClick="0" advTm="25896"/>
    </mc:Choice>
    <mc:Fallback xmlns="">
      <p:transition spd="slow" advClick="0" advTm="25896"/>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7EDBE7-9DE7-E210-07C6-F10CC8DC1F9C}"/>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3495FC3-09A8-DEE2-9899-106030ABB9F0}"/>
              </a:ext>
            </a:extLst>
          </p:cNvPr>
          <p:cNvPicPr>
            <a:picLocks noChangeAspect="1"/>
          </p:cNvPicPr>
          <p:nvPr/>
        </p:nvPicPr>
        <p:blipFill>
          <a:blip r:embed="rId4"/>
          <a:stretch>
            <a:fillRect/>
          </a:stretch>
        </p:blipFill>
        <p:spPr>
          <a:xfrm>
            <a:off x="359762" y="463446"/>
            <a:ext cx="11185160" cy="5592580"/>
          </a:xfrm>
          <a:prstGeom prst="rect">
            <a:avLst/>
          </a:prstGeom>
        </p:spPr>
      </p:pic>
    </p:spTree>
    <p:custDataLst>
      <p:tags r:id="rId1"/>
    </p:custDataLst>
    <p:extLst>
      <p:ext uri="{BB962C8B-B14F-4D97-AF65-F5344CB8AC3E}">
        <p14:creationId xmlns:p14="http://schemas.microsoft.com/office/powerpoint/2010/main" val="3189744129"/>
      </p:ext>
    </p:extLst>
  </p:cSld>
  <p:clrMapOvr>
    <a:masterClrMapping/>
  </p:clrMapOvr>
  <mc:AlternateContent xmlns:mc="http://schemas.openxmlformats.org/markup-compatibility/2006" xmlns:p14="http://schemas.microsoft.com/office/powerpoint/2010/main">
    <mc:Choice Requires="p14">
      <p:transition spd="slow" p14:dur="2000" advClick="0" advTm="24480"/>
    </mc:Choice>
    <mc:Fallback xmlns="">
      <p:transition spd="slow" advClick="0" advTm="2448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12857-70AF-48C7-3FE1-4C63767394DD}"/>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B5EB22D8-BBAC-230D-167E-B7315E7B7ED8}"/>
              </a:ext>
            </a:extLst>
          </p:cNvPr>
          <p:cNvPicPr>
            <a:picLocks noChangeAspect="1"/>
          </p:cNvPicPr>
          <p:nvPr/>
        </p:nvPicPr>
        <p:blipFill>
          <a:blip r:embed="rId4"/>
          <a:stretch>
            <a:fillRect/>
          </a:stretch>
        </p:blipFill>
        <p:spPr>
          <a:xfrm>
            <a:off x="179883" y="387090"/>
            <a:ext cx="11120588" cy="6499764"/>
          </a:xfrm>
          <a:prstGeom prst="rect">
            <a:avLst/>
          </a:prstGeom>
        </p:spPr>
      </p:pic>
    </p:spTree>
    <p:custDataLst>
      <p:tags r:id="rId1"/>
    </p:custDataLst>
    <p:extLst>
      <p:ext uri="{BB962C8B-B14F-4D97-AF65-F5344CB8AC3E}">
        <p14:creationId xmlns:p14="http://schemas.microsoft.com/office/powerpoint/2010/main" val="1978227400"/>
      </p:ext>
    </p:extLst>
  </p:cSld>
  <p:clrMapOvr>
    <a:masterClrMapping/>
  </p:clrMapOvr>
  <mc:AlternateContent xmlns:mc="http://schemas.openxmlformats.org/markup-compatibility/2006" xmlns:p14="http://schemas.microsoft.com/office/powerpoint/2010/main">
    <mc:Choice Requires="p14">
      <p:transition spd="slow" p14:dur="2000" advClick="0" advTm="31632"/>
    </mc:Choice>
    <mc:Fallback xmlns="">
      <p:transition spd="slow" advClick="0" advTm="3163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E5754-6FC2-1D36-2D2D-4D24D902143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DCDE9FE-32D0-9AA1-FCE5-5DCEFB22A11A}"/>
              </a:ext>
            </a:extLst>
          </p:cNvPr>
          <p:cNvPicPr>
            <a:picLocks noChangeAspect="1"/>
          </p:cNvPicPr>
          <p:nvPr/>
        </p:nvPicPr>
        <p:blipFill>
          <a:blip r:embed="rId4"/>
          <a:stretch>
            <a:fillRect/>
          </a:stretch>
        </p:blipFill>
        <p:spPr>
          <a:xfrm>
            <a:off x="0" y="149903"/>
            <a:ext cx="12192000" cy="6642208"/>
          </a:xfrm>
          <a:prstGeom prst="rect">
            <a:avLst/>
          </a:prstGeom>
        </p:spPr>
      </p:pic>
    </p:spTree>
    <p:custDataLst>
      <p:tags r:id="rId1"/>
    </p:custDataLst>
    <p:extLst>
      <p:ext uri="{BB962C8B-B14F-4D97-AF65-F5344CB8AC3E}">
        <p14:creationId xmlns:p14="http://schemas.microsoft.com/office/powerpoint/2010/main" val="1728515591"/>
      </p:ext>
    </p:extLst>
  </p:cSld>
  <p:clrMapOvr>
    <a:masterClrMapping/>
  </p:clrMapOvr>
  <mc:AlternateContent xmlns:mc="http://schemas.openxmlformats.org/markup-compatibility/2006" xmlns:p14="http://schemas.microsoft.com/office/powerpoint/2010/main">
    <mc:Choice Requires="p14">
      <p:transition spd="slow" p14:dur="2000" advClick="0" advTm="26400"/>
    </mc:Choice>
    <mc:Fallback xmlns="">
      <p:transition spd="slow" advClick="0" advTm="2640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PRING_QUIZ_SHAPE0">
            <a:extLst>
              <a:ext uri="{FF2B5EF4-FFF2-40B4-BE49-F238E27FC236}">
                <a16:creationId xmlns:a16="http://schemas.microsoft.com/office/drawing/2014/main" id="{E1D0451F-7470-4D26-8A67-0D53EDF74D20}"/>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SPRING_QUIZ_SHAPE1">
            <a:extLst>
              <a:ext uri="{FF2B5EF4-FFF2-40B4-BE49-F238E27FC236}">
                <a16:creationId xmlns:a16="http://schemas.microsoft.com/office/drawing/2014/main" id="{D20CCFFD-8A5A-1A4A-87D3-FFC6CDD0673B}"/>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5" name="ISPRING_QUIZ_SHAPE2">
            <a:extLst>
              <a:ext uri="{FF2B5EF4-FFF2-40B4-BE49-F238E27FC236}">
                <a16:creationId xmlns:a16="http://schemas.microsoft.com/office/drawing/2014/main" id="{9520446F-B9F3-1E85-5CCD-D2C3FE2CC3E0}"/>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7" name="ISPRING_QUIZ_SHAPE3">
            <a:extLst>
              <a:ext uri="{FF2B5EF4-FFF2-40B4-BE49-F238E27FC236}">
                <a16:creationId xmlns:a16="http://schemas.microsoft.com/office/drawing/2014/main" id="{BC7D2DA5-1418-5058-C48B-930376378FE9}"/>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8" name="ISPRING_QUIZ_SHAPE4">
            <a:extLst>
              <a:ext uri="{FF2B5EF4-FFF2-40B4-BE49-F238E27FC236}">
                <a16:creationId xmlns:a16="http://schemas.microsoft.com/office/drawing/2014/main" id="{F791B439-4755-39EA-618A-C4558665C5D6}"/>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260049981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80ED9C5-A31F-14C7-A49D-A4E6DD0B3AE4}"/>
              </a:ext>
            </a:extLst>
          </p:cNvPr>
          <p:cNvPicPr>
            <a:picLocks noChangeAspect="1"/>
          </p:cNvPicPr>
          <p:nvPr/>
        </p:nvPicPr>
        <p:blipFill>
          <a:blip r:embed="rId4"/>
          <a:stretch>
            <a:fillRect/>
          </a:stretch>
        </p:blipFill>
        <p:spPr>
          <a:xfrm>
            <a:off x="3650877" y="298497"/>
            <a:ext cx="4890245" cy="6261005"/>
          </a:xfrm>
          <a:prstGeom prst="rect">
            <a:avLst/>
          </a:prstGeom>
        </p:spPr>
      </p:pic>
    </p:spTree>
    <p:custDataLst>
      <p:tags r:id="rId1"/>
    </p:custDataLst>
    <p:extLst>
      <p:ext uri="{BB962C8B-B14F-4D97-AF65-F5344CB8AC3E}">
        <p14:creationId xmlns:p14="http://schemas.microsoft.com/office/powerpoint/2010/main" val="2891648218"/>
      </p:ext>
    </p:extLst>
  </p:cSld>
  <p:clrMapOvr>
    <a:masterClrMapping/>
  </p:clrMapOvr>
  <mc:AlternateContent xmlns:mc="http://schemas.openxmlformats.org/markup-compatibility/2006" xmlns:p14="http://schemas.microsoft.com/office/powerpoint/2010/main">
    <mc:Choice Requires="p14">
      <p:transition spd="slow" p14:dur="2000" advClick="0" advTm="8675"/>
    </mc:Choice>
    <mc:Fallback xmlns="">
      <p:transition spd="slow" advClick="0" advTm="8675"/>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PRING_QUIZ_SHAPE0">
            <a:extLst>
              <a:ext uri="{FF2B5EF4-FFF2-40B4-BE49-F238E27FC236}">
                <a16:creationId xmlns:a16="http://schemas.microsoft.com/office/drawing/2014/main" id="{A098B40B-1723-9905-73B9-E056753B5CA5}"/>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SPRING_QUIZ_SHAPE1">
            <a:extLst>
              <a:ext uri="{FF2B5EF4-FFF2-40B4-BE49-F238E27FC236}">
                <a16:creationId xmlns:a16="http://schemas.microsoft.com/office/drawing/2014/main" id="{C70A8251-EA05-7078-319E-AA36807E5354}"/>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10" name="ISPRING_QUIZ_SHAPE2">
            <a:extLst>
              <a:ext uri="{FF2B5EF4-FFF2-40B4-BE49-F238E27FC236}">
                <a16:creationId xmlns:a16="http://schemas.microsoft.com/office/drawing/2014/main" id="{9125BF3A-F0ED-F029-7CA5-A100E20DB79A}"/>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FE49D451-2017-659A-6EF2-F036BCDF7BDF}"/>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5D9CDC45-FF53-5365-17A7-3BFF20D74869}"/>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3318657050"/>
      </p:ext>
    </p:extLst>
  </p:cSld>
  <p:clrMapOvr>
    <a:masterClrMapping/>
  </p:clrMapOvr>
  <mc:AlternateContent xmlns:mc="http://schemas.openxmlformats.org/markup-compatibility/2006" xmlns:p14="http://schemas.microsoft.com/office/powerpoint/2010/main">
    <mc:Choice Requires="p14">
      <p:transition spd="slow" p14:dur="2000" advClick="0" advTm="6288"/>
    </mc:Choice>
    <mc:Fallback xmlns="">
      <p:transition spd="slow" advClick="0" advTm="6288"/>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A546DA7-AFAC-D5FC-54A7-BB6CFDA62C69}"/>
              </a:ext>
            </a:extLst>
          </p:cNvPr>
          <p:cNvSpPr txBox="1">
            <a:spLocks/>
          </p:cNvSpPr>
          <p:nvPr/>
        </p:nvSpPr>
        <p:spPr>
          <a:xfrm>
            <a:off x="944669" y="376011"/>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ExtraBold" panose="00000900000000000000" pitchFamily="2" charset="0"/>
                <a:ea typeface="Calibri" panose="020F0502020204030204" pitchFamily="34" charset="0"/>
                <a:cs typeface="Calibri" panose="020F0502020204030204" pitchFamily="34" charset="0"/>
              </a:rPr>
              <a:t>Crowdfunding</a:t>
            </a:r>
          </a:p>
        </p:txBody>
      </p:sp>
      <p:sp>
        <p:nvSpPr>
          <p:cNvPr id="2" name="TextBox 1">
            <a:extLst>
              <a:ext uri="{FF2B5EF4-FFF2-40B4-BE49-F238E27FC236}">
                <a16:creationId xmlns:a16="http://schemas.microsoft.com/office/drawing/2014/main" id="{BE0ACABD-1F5B-8BAB-7634-5BE92EDA7FD3}"/>
              </a:ext>
            </a:extLst>
          </p:cNvPr>
          <p:cNvSpPr txBox="1"/>
          <p:nvPr/>
        </p:nvSpPr>
        <p:spPr>
          <a:xfrm>
            <a:off x="7031909" y="2142099"/>
            <a:ext cx="4215407" cy="794833"/>
          </a:xfrm>
          <a:prstGeom prst="rect">
            <a:avLst/>
          </a:prstGeom>
          <a:noFill/>
        </p:spPr>
        <p:txBody>
          <a:bodyPr wrap="square" rtlCol="0" anchor="t" anchorCtr="0">
            <a:spAutoFit/>
          </a:bodyPr>
          <a:lstStyle/>
          <a:p>
            <a:pPr defTabSz="1087636">
              <a:lnSpc>
                <a:spcPts val="1750"/>
              </a:lnSpc>
              <a:spcBef>
                <a:spcPct val="20000"/>
              </a:spcBef>
            </a:pPr>
            <a:r>
              <a:rPr lang="en-US" sz="2000" dirty="0">
                <a:latin typeface="Montserrat Medium" panose="00000600000000000000" pitchFamily="2" charset="0"/>
                <a:ea typeface="+mj-ea"/>
                <a:cs typeface="+mj-cs"/>
              </a:rPr>
              <a:t>Mobilizing resources through different Online platforms- Social Media, Website etc</a:t>
            </a:r>
          </a:p>
        </p:txBody>
      </p:sp>
      <p:sp>
        <p:nvSpPr>
          <p:cNvPr id="4" name="Right Arrow 9">
            <a:extLst>
              <a:ext uri="{FF2B5EF4-FFF2-40B4-BE49-F238E27FC236}">
                <a16:creationId xmlns:a16="http://schemas.microsoft.com/office/drawing/2014/main" id="{5817988B-7AA3-3BD9-63BC-58ADCB1C7869}"/>
              </a:ext>
            </a:extLst>
          </p:cNvPr>
          <p:cNvSpPr/>
          <p:nvPr/>
        </p:nvSpPr>
        <p:spPr>
          <a:xfrm>
            <a:off x="6096000" y="3167289"/>
            <a:ext cx="935909" cy="4828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2">
            <a:extLst>
              <a:ext uri="{FF2B5EF4-FFF2-40B4-BE49-F238E27FC236}">
                <a16:creationId xmlns:a16="http://schemas.microsoft.com/office/drawing/2014/main" id="{F45DDDEC-2831-99B9-D74C-41332DCF7B83}"/>
              </a:ext>
            </a:extLst>
          </p:cNvPr>
          <p:cNvSpPr txBox="1">
            <a:spLocks/>
          </p:cNvSpPr>
          <p:nvPr/>
        </p:nvSpPr>
        <p:spPr>
          <a:xfrm>
            <a:off x="7171429" y="3909959"/>
            <a:ext cx="4215407" cy="1606081"/>
          </a:xfrm>
          <a:prstGeom prst="rect">
            <a:avLst/>
          </a:prstGeom>
          <a:noFill/>
        </p:spPr>
        <p:txBody>
          <a:bodyPr wrap="square" rtlCol="0" anchor="t" anchorCtr="0">
            <a:spAutoFit/>
          </a:bodyPr>
          <a:lstStyle>
            <a:defPPr>
              <a:defRPr lang="en-US"/>
            </a:defPPr>
            <a:lvl1pPr defTabSz="1087636">
              <a:lnSpc>
                <a:spcPts val="1750"/>
              </a:lnSpc>
              <a:spcBef>
                <a:spcPct val="20000"/>
              </a:spcBef>
              <a:defRPr sz="2000">
                <a:latin typeface="Veneer Three" panose="02000806000000000000" pitchFamily="2" charset="77"/>
                <a:ea typeface="+mj-ea"/>
                <a:cs typeface="+mj-cs"/>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dirty="0">
                <a:latin typeface="Montserrat Medium" panose="00000600000000000000" pitchFamily="2" charset="0"/>
              </a:rPr>
              <a:t>M- Changa   </a:t>
            </a:r>
            <a:r>
              <a:rPr lang="en-US" dirty="0">
                <a:latin typeface="Montserrat Medium" panose="00000600000000000000" pitchFamily="2" charset="0"/>
                <a:hlinkClick r:id="rId4"/>
              </a:rPr>
              <a:t>www.mchanga.co.ke</a:t>
            </a:r>
            <a:r>
              <a:rPr lang="en-US" dirty="0">
                <a:latin typeface="Montserrat Medium" panose="00000600000000000000" pitchFamily="2" charset="0"/>
              </a:rPr>
              <a:t> </a:t>
            </a:r>
          </a:p>
          <a:p>
            <a:r>
              <a:rPr lang="en-US" dirty="0">
                <a:latin typeface="Montserrat Medium" panose="00000600000000000000" pitchFamily="2" charset="0"/>
              </a:rPr>
              <a:t>GoFundMe    </a:t>
            </a:r>
            <a:r>
              <a:rPr lang="en-US" dirty="0">
                <a:latin typeface="Montserrat Medium" panose="00000600000000000000" pitchFamily="2" charset="0"/>
                <a:hlinkClick r:id="rId5"/>
              </a:rPr>
              <a:t>www.gofundme.org</a:t>
            </a:r>
            <a:r>
              <a:rPr lang="en-US" dirty="0">
                <a:latin typeface="Montserrat Medium" panose="00000600000000000000" pitchFamily="2" charset="0"/>
              </a:rPr>
              <a:t> </a:t>
            </a:r>
          </a:p>
          <a:p>
            <a:r>
              <a:rPr lang="en-US" dirty="0">
                <a:latin typeface="Montserrat Medium" panose="00000600000000000000" pitchFamily="2" charset="0"/>
              </a:rPr>
              <a:t>Global Giving  </a:t>
            </a:r>
            <a:r>
              <a:rPr lang="en-US" dirty="0">
                <a:latin typeface="Montserrat Medium" panose="00000600000000000000" pitchFamily="2" charset="0"/>
                <a:hlinkClick r:id="rId6"/>
              </a:rPr>
              <a:t>www.globalgiving.org</a:t>
            </a:r>
            <a:r>
              <a:rPr lang="en-US" dirty="0">
                <a:latin typeface="Montserrat Medium" panose="00000600000000000000" pitchFamily="2" charset="0"/>
              </a:rPr>
              <a:t> </a:t>
            </a:r>
          </a:p>
        </p:txBody>
      </p:sp>
      <p:sp>
        <p:nvSpPr>
          <p:cNvPr id="7" name="TextBox 6">
            <a:extLst>
              <a:ext uri="{FF2B5EF4-FFF2-40B4-BE49-F238E27FC236}">
                <a16:creationId xmlns:a16="http://schemas.microsoft.com/office/drawing/2014/main" id="{C6E5F04A-2790-DEF1-EDBB-58AE9E69442E}"/>
              </a:ext>
            </a:extLst>
          </p:cNvPr>
          <p:cNvSpPr txBox="1"/>
          <p:nvPr/>
        </p:nvSpPr>
        <p:spPr>
          <a:xfrm>
            <a:off x="7127691" y="3478537"/>
            <a:ext cx="3527361" cy="333168"/>
          </a:xfrm>
          <a:prstGeom prst="rect">
            <a:avLst/>
          </a:prstGeom>
          <a:noFill/>
        </p:spPr>
        <p:txBody>
          <a:bodyPr wrap="square" rtlCol="0" anchor="t" anchorCtr="0">
            <a:spAutoFit/>
          </a:bodyPr>
          <a:lstStyle>
            <a:defPPr>
              <a:defRPr lang="en-US"/>
            </a:defPPr>
            <a:lvl1pPr defTabSz="1087636">
              <a:lnSpc>
                <a:spcPts val="1750"/>
              </a:lnSpc>
              <a:spcBef>
                <a:spcPct val="20000"/>
              </a:spcBef>
              <a:defRPr sz="2000">
                <a:latin typeface="Veneer Three" panose="02000806000000000000" pitchFamily="2" charset="77"/>
                <a:ea typeface="+mj-ea"/>
                <a:cs typeface="+mj-cs"/>
              </a:defRPr>
            </a:lvl1pPr>
          </a:lstStyle>
          <a:p>
            <a:r>
              <a:rPr lang="en-US" b="1" dirty="0"/>
              <a:t>Some Platforms</a:t>
            </a:r>
          </a:p>
        </p:txBody>
      </p:sp>
      <p:pic>
        <p:nvPicPr>
          <p:cNvPr id="8" name="Picture 7">
            <a:extLst>
              <a:ext uri="{FF2B5EF4-FFF2-40B4-BE49-F238E27FC236}">
                <a16:creationId xmlns:a16="http://schemas.microsoft.com/office/drawing/2014/main" id="{C52C84DD-242A-0C97-18C8-CAA47295B7AB}"/>
              </a:ext>
            </a:extLst>
          </p:cNvPr>
          <p:cNvPicPr>
            <a:picLocks noChangeAspect="1"/>
          </p:cNvPicPr>
          <p:nvPr/>
        </p:nvPicPr>
        <p:blipFill>
          <a:blip r:embed="rId7"/>
          <a:stretch>
            <a:fillRect/>
          </a:stretch>
        </p:blipFill>
        <p:spPr>
          <a:xfrm>
            <a:off x="1287888" y="1484002"/>
            <a:ext cx="4215407" cy="2161119"/>
          </a:xfrm>
          <a:prstGeom prst="rect">
            <a:avLst/>
          </a:prstGeom>
        </p:spPr>
      </p:pic>
      <p:pic>
        <p:nvPicPr>
          <p:cNvPr id="9" name="Picture 8">
            <a:extLst>
              <a:ext uri="{FF2B5EF4-FFF2-40B4-BE49-F238E27FC236}">
                <a16:creationId xmlns:a16="http://schemas.microsoft.com/office/drawing/2014/main" id="{1FC264A7-4514-C138-8CD1-7034A0E12E90}"/>
              </a:ext>
            </a:extLst>
          </p:cNvPr>
          <p:cNvPicPr>
            <a:picLocks noChangeAspect="1"/>
          </p:cNvPicPr>
          <p:nvPr/>
        </p:nvPicPr>
        <p:blipFill>
          <a:blip r:embed="rId8"/>
          <a:stretch>
            <a:fillRect/>
          </a:stretch>
        </p:blipFill>
        <p:spPr>
          <a:xfrm>
            <a:off x="1287888" y="3909959"/>
            <a:ext cx="4215407" cy="2161119"/>
          </a:xfrm>
          <a:prstGeom prst="rect">
            <a:avLst/>
          </a:prstGeom>
        </p:spPr>
      </p:pic>
    </p:spTree>
    <p:custDataLst>
      <p:tags r:id="rId1"/>
    </p:custDataLst>
    <p:extLst>
      <p:ext uri="{BB962C8B-B14F-4D97-AF65-F5344CB8AC3E}">
        <p14:creationId xmlns:p14="http://schemas.microsoft.com/office/powerpoint/2010/main" val="2754183080"/>
      </p:ext>
    </p:extLst>
  </p:cSld>
  <p:clrMapOvr>
    <a:masterClrMapping/>
  </p:clrMapOvr>
  <mc:AlternateContent xmlns:mc="http://schemas.openxmlformats.org/markup-compatibility/2006" xmlns:p14="http://schemas.microsoft.com/office/powerpoint/2010/main">
    <mc:Choice Requires="p14">
      <p:transition spd="slow" p14:dur="2000" advClick="0" advTm="23544"/>
    </mc:Choice>
    <mc:Fallback xmlns="">
      <p:transition spd="slow" advClick="0" advTm="23544"/>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6A546DA7-AFAC-D5FC-54A7-BB6CFDA62C69}"/>
              </a:ext>
            </a:extLst>
          </p:cNvPr>
          <p:cNvSpPr txBox="1">
            <a:spLocks/>
          </p:cNvSpPr>
          <p:nvPr/>
        </p:nvSpPr>
        <p:spPr>
          <a:xfrm>
            <a:off x="2369254" y="401278"/>
            <a:ext cx="7258072" cy="545804"/>
          </a:xfrm>
          <a:prstGeom prst="rect">
            <a:avLst/>
          </a:prstGeom>
          <a:ln>
            <a:noFill/>
          </a:ln>
        </p:spPr>
        <p:txBody>
          <a:bodyPr>
            <a:noAutofit/>
          </a:bodyPr>
          <a:lstStyle>
            <a:defPPr>
              <a:defRPr lang="en-US"/>
            </a:defPPr>
            <a:lvl1pPr>
              <a:lnSpc>
                <a:spcPct val="90000"/>
              </a:lnSpc>
              <a:spcBef>
                <a:spcPct val="0"/>
              </a:spcBef>
              <a:buNone/>
              <a:defRPr sz="3200">
                <a:latin typeface="Calibri" panose="020F0502020204030204" pitchFamily="34" charset="0"/>
                <a:ea typeface="Calibri" panose="020F0502020204030204" pitchFamily="34" charset="0"/>
                <a:cs typeface="Calibri" panose="020F0502020204030204" pitchFamily="34" charset="0"/>
              </a:defRPr>
            </a:lvl1pPr>
          </a:lstStyle>
          <a:p>
            <a:pPr algn="ctr"/>
            <a:r>
              <a:rPr lang="en-US" dirty="0">
                <a:latin typeface="Montserrat ExtraBold" panose="00000900000000000000" pitchFamily="2" charset="0"/>
              </a:rPr>
              <a:t>Crowdfunding</a:t>
            </a:r>
            <a:r>
              <a:rPr lang="en-US" dirty="0"/>
              <a:t> </a:t>
            </a:r>
            <a:r>
              <a:rPr lang="en-US" dirty="0">
                <a:latin typeface="Montserrat ExtraBold" panose="00000900000000000000" pitchFamily="2" charset="0"/>
              </a:rPr>
              <a:t>Campaign</a:t>
            </a:r>
          </a:p>
        </p:txBody>
      </p:sp>
      <p:graphicFrame>
        <p:nvGraphicFramePr>
          <p:cNvPr id="11" name="Diagram 10">
            <a:extLst>
              <a:ext uri="{FF2B5EF4-FFF2-40B4-BE49-F238E27FC236}">
                <a16:creationId xmlns:a16="http://schemas.microsoft.com/office/drawing/2014/main" id="{E8071B2E-5E0D-F1B3-538E-0CAB00FA5912}"/>
              </a:ext>
            </a:extLst>
          </p:cNvPr>
          <p:cNvGraphicFramePr/>
          <p:nvPr>
            <p:extLst>
              <p:ext uri="{D42A27DB-BD31-4B8C-83A1-F6EECF244321}">
                <p14:modId xmlns:p14="http://schemas.microsoft.com/office/powerpoint/2010/main" val="2309822965"/>
              </p:ext>
            </p:extLst>
          </p:nvPr>
        </p:nvGraphicFramePr>
        <p:xfrm>
          <a:off x="1744921" y="1010094"/>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4257654514"/>
      </p:ext>
    </p:extLst>
  </p:cSld>
  <p:clrMapOvr>
    <a:masterClrMapping/>
  </p:clrMapOvr>
  <mc:AlternateContent xmlns:mc="http://schemas.openxmlformats.org/markup-compatibility/2006" xmlns:p14="http://schemas.microsoft.com/office/powerpoint/2010/main">
    <mc:Choice Requires="p14">
      <p:transition spd="slow" p14:dur="2000" advClick="0" advTm="12504"/>
    </mc:Choice>
    <mc:Fallback xmlns="">
      <p:transition spd="slow" advClick="0" advTm="12504"/>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4B63AF9-BE65-56E3-DD83-F206E64734D1}"/>
              </a:ext>
            </a:extLst>
          </p:cNvPr>
          <p:cNvPicPr>
            <a:picLocks noChangeAspect="1"/>
          </p:cNvPicPr>
          <p:nvPr/>
        </p:nvPicPr>
        <p:blipFill>
          <a:blip r:embed="rId4"/>
          <a:stretch>
            <a:fillRect/>
          </a:stretch>
        </p:blipFill>
        <p:spPr>
          <a:xfrm>
            <a:off x="2563317" y="2068466"/>
            <a:ext cx="6578845" cy="4384800"/>
          </a:xfrm>
          <a:prstGeom prst="rect">
            <a:avLst/>
          </a:prstGeom>
        </p:spPr>
      </p:pic>
      <p:sp>
        <p:nvSpPr>
          <p:cNvPr id="7" name="TextBox 6">
            <a:extLst>
              <a:ext uri="{FF2B5EF4-FFF2-40B4-BE49-F238E27FC236}">
                <a16:creationId xmlns:a16="http://schemas.microsoft.com/office/drawing/2014/main" id="{ED17751E-376C-2ED6-222F-841A885FC1DB}"/>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1. Define Your Campaign Goal</a:t>
            </a:r>
            <a:r>
              <a:rPr lang="en-GB" sz="2400" dirty="0">
                <a:latin typeface="Montserrat Black" panose="00000A00000000000000" pitchFamily="2" charset="0"/>
              </a:rPr>
              <a:t> </a:t>
            </a:r>
            <a:endParaRPr lang="en-US" sz="2400" dirty="0">
              <a:latin typeface="Montserrat Black" panose="00000A00000000000000" pitchFamily="2" charset="0"/>
            </a:endParaRPr>
          </a:p>
        </p:txBody>
      </p:sp>
    </p:spTree>
    <p:custDataLst>
      <p:tags r:id="rId1"/>
    </p:custDataLst>
    <p:extLst>
      <p:ext uri="{BB962C8B-B14F-4D97-AF65-F5344CB8AC3E}">
        <p14:creationId xmlns:p14="http://schemas.microsoft.com/office/powerpoint/2010/main" val="520203111"/>
      </p:ext>
    </p:extLst>
  </p:cSld>
  <p:clrMapOvr>
    <a:masterClrMapping/>
  </p:clrMapOvr>
  <mc:AlternateContent xmlns:mc="http://schemas.openxmlformats.org/markup-compatibility/2006" xmlns:p14="http://schemas.microsoft.com/office/powerpoint/2010/main">
    <mc:Choice Requires="p14">
      <p:transition spd="slow" p14:dur="2000" advClick="0" advTm="20232"/>
    </mc:Choice>
    <mc:Fallback xmlns="">
      <p:transition spd="slow" advClick="0" advTm="20232"/>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27424-5354-109E-D389-ECD87D0AC2A9}"/>
            </a:ext>
          </a:extLst>
        </p:cNvPr>
        <p:cNvGrpSpPr/>
        <p:nvPr/>
      </p:nvGrpSpPr>
      <p:grpSpPr>
        <a:xfrm>
          <a:off x="0" y="0"/>
          <a:ext cx="0" cy="0"/>
          <a:chOff x="0" y="0"/>
          <a:chExt cx="0" cy="0"/>
        </a:xfrm>
      </p:grpSpPr>
      <p:pic>
        <p:nvPicPr>
          <p:cNvPr id="17" name="Picture 16">
            <a:extLst>
              <a:ext uri="{FF2B5EF4-FFF2-40B4-BE49-F238E27FC236}">
                <a16:creationId xmlns:a16="http://schemas.microsoft.com/office/drawing/2014/main" id="{964FDFE4-1D83-9B9D-86ED-64720C7AEDEB}"/>
              </a:ext>
            </a:extLst>
          </p:cNvPr>
          <p:cNvPicPr>
            <a:picLocks noChangeAspect="1"/>
          </p:cNvPicPr>
          <p:nvPr/>
        </p:nvPicPr>
        <p:blipFill>
          <a:blip r:embed="rId4"/>
          <a:stretch>
            <a:fillRect/>
          </a:stretch>
        </p:blipFill>
        <p:spPr>
          <a:xfrm>
            <a:off x="2974922" y="1170482"/>
            <a:ext cx="5434559" cy="5434559"/>
          </a:xfrm>
          <a:prstGeom prst="rect">
            <a:avLst/>
          </a:prstGeom>
        </p:spPr>
      </p:pic>
      <p:sp>
        <p:nvSpPr>
          <p:cNvPr id="18" name="TextBox 17">
            <a:extLst>
              <a:ext uri="{FF2B5EF4-FFF2-40B4-BE49-F238E27FC236}">
                <a16:creationId xmlns:a16="http://schemas.microsoft.com/office/drawing/2014/main" id="{EA6AA3E1-8875-30D1-22DD-B95BFE996B7A}"/>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2. Choose the Right Crowdfunding Platform</a:t>
            </a:r>
            <a:r>
              <a:rPr lang="en-GB" sz="2400" dirty="0">
                <a:latin typeface="Montserrat Black" panose="00000A00000000000000" pitchFamily="2" charset="0"/>
              </a:rPr>
              <a:t> </a:t>
            </a:r>
            <a:endParaRPr lang="en-US" sz="2400" dirty="0">
              <a:latin typeface="Montserrat Black" panose="00000A00000000000000" pitchFamily="2" charset="0"/>
            </a:endParaRPr>
          </a:p>
        </p:txBody>
      </p:sp>
    </p:spTree>
    <p:custDataLst>
      <p:tags r:id="rId1"/>
    </p:custDataLst>
    <p:extLst>
      <p:ext uri="{BB962C8B-B14F-4D97-AF65-F5344CB8AC3E}">
        <p14:creationId xmlns:p14="http://schemas.microsoft.com/office/powerpoint/2010/main" val="2194712863"/>
      </p:ext>
    </p:extLst>
  </p:cSld>
  <p:clrMapOvr>
    <a:masterClrMapping/>
  </p:clrMapOvr>
  <mc:AlternateContent xmlns:mc="http://schemas.openxmlformats.org/markup-compatibility/2006" xmlns:p14="http://schemas.microsoft.com/office/powerpoint/2010/main">
    <mc:Choice Requires="p14">
      <p:transition spd="slow" p14:dur="2000" advClick="0" advTm="16680"/>
    </mc:Choice>
    <mc:Fallback xmlns="">
      <p:transition spd="slow" advClick="0" advTm="1668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E7B625-A024-F5B1-CE97-417B87E86C1B}"/>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893D14CA-DFEC-D136-AE02-A8BB23AFAF86}"/>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3. Create a compelling story</a:t>
            </a:r>
            <a:r>
              <a:rPr lang="en-GB" sz="2400" dirty="0">
                <a:latin typeface="Montserrat Black" panose="00000A00000000000000" pitchFamily="2" charset="0"/>
              </a:rPr>
              <a:t> </a:t>
            </a:r>
            <a:endParaRPr lang="en-US" sz="2400" dirty="0">
              <a:latin typeface="Montserrat Black" panose="00000A00000000000000" pitchFamily="2" charset="0"/>
            </a:endParaRPr>
          </a:p>
        </p:txBody>
      </p:sp>
      <p:pic>
        <p:nvPicPr>
          <p:cNvPr id="14" name="Picture 13">
            <a:extLst>
              <a:ext uri="{FF2B5EF4-FFF2-40B4-BE49-F238E27FC236}">
                <a16:creationId xmlns:a16="http://schemas.microsoft.com/office/drawing/2014/main" id="{2FC01A0A-7E00-7800-7C57-1548767F4C66}"/>
              </a:ext>
            </a:extLst>
          </p:cNvPr>
          <p:cNvPicPr>
            <a:picLocks noChangeAspect="1"/>
          </p:cNvPicPr>
          <p:nvPr/>
        </p:nvPicPr>
        <p:blipFill>
          <a:blip r:embed="rId4"/>
          <a:stretch>
            <a:fillRect/>
          </a:stretch>
        </p:blipFill>
        <p:spPr>
          <a:xfrm>
            <a:off x="2503357" y="1693890"/>
            <a:ext cx="6794029" cy="4939259"/>
          </a:xfrm>
          <a:prstGeom prst="rect">
            <a:avLst/>
          </a:prstGeom>
        </p:spPr>
      </p:pic>
    </p:spTree>
    <p:custDataLst>
      <p:tags r:id="rId1"/>
    </p:custDataLst>
    <p:extLst>
      <p:ext uri="{BB962C8B-B14F-4D97-AF65-F5344CB8AC3E}">
        <p14:creationId xmlns:p14="http://schemas.microsoft.com/office/powerpoint/2010/main" val="2944526259"/>
      </p:ext>
    </p:extLst>
  </p:cSld>
  <p:clrMapOvr>
    <a:masterClrMapping/>
  </p:clrMapOvr>
  <mc:AlternateContent xmlns:mc="http://schemas.openxmlformats.org/markup-compatibility/2006" xmlns:p14="http://schemas.microsoft.com/office/powerpoint/2010/main">
    <mc:Choice Requires="p14">
      <p:transition spd="slow" p14:dur="2000" advTm="30048"/>
    </mc:Choice>
    <mc:Fallback xmlns="">
      <p:transition spd="slow" advTm="30048"/>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F5B030-4B09-DCDD-6CC7-A2ADD7D02EEB}"/>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46AF37BE-DA88-618F-B9E6-F5B2D50D3C75}"/>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4. Set a realistic Funding Target</a:t>
            </a:r>
            <a:r>
              <a:rPr lang="en-GB" sz="2400" dirty="0">
                <a:latin typeface="Montserrat Black" panose="00000A00000000000000" pitchFamily="2" charset="0"/>
              </a:rPr>
              <a:t> </a:t>
            </a:r>
            <a:endParaRPr lang="en-US" sz="2400" dirty="0">
              <a:latin typeface="Montserrat Black" panose="00000A00000000000000" pitchFamily="2" charset="0"/>
            </a:endParaRPr>
          </a:p>
        </p:txBody>
      </p:sp>
      <p:pic>
        <p:nvPicPr>
          <p:cNvPr id="12" name="Picture 11">
            <a:extLst>
              <a:ext uri="{FF2B5EF4-FFF2-40B4-BE49-F238E27FC236}">
                <a16:creationId xmlns:a16="http://schemas.microsoft.com/office/drawing/2014/main" id="{0250A4F8-D567-01E3-4CF3-19E6C899ADA2}"/>
              </a:ext>
            </a:extLst>
          </p:cNvPr>
          <p:cNvPicPr>
            <a:picLocks noChangeAspect="1"/>
          </p:cNvPicPr>
          <p:nvPr/>
        </p:nvPicPr>
        <p:blipFill>
          <a:blip r:embed="rId4"/>
          <a:stretch>
            <a:fillRect/>
          </a:stretch>
        </p:blipFill>
        <p:spPr>
          <a:xfrm>
            <a:off x="3337185" y="1260781"/>
            <a:ext cx="5312140" cy="5312140"/>
          </a:xfrm>
          <a:prstGeom prst="rect">
            <a:avLst/>
          </a:prstGeom>
        </p:spPr>
      </p:pic>
    </p:spTree>
    <p:custDataLst>
      <p:tags r:id="rId1"/>
    </p:custDataLst>
    <p:extLst>
      <p:ext uri="{BB962C8B-B14F-4D97-AF65-F5344CB8AC3E}">
        <p14:creationId xmlns:p14="http://schemas.microsoft.com/office/powerpoint/2010/main" val="1093285589"/>
      </p:ext>
    </p:extLst>
  </p:cSld>
  <p:clrMapOvr>
    <a:masterClrMapping/>
  </p:clrMapOvr>
  <mc:AlternateContent xmlns:mc="http://schemas.openxmlformats.org/markup-compatibility/2006" xmlns:p14="http://schemas.microsoft.com/office/powerpoint/2010/main">
    <mc:Choice Requires="p14">
      <p:transition spd="slow" p14:dur="2000" advTm="26232"/>
    </mc:Choice>
    <mc:Fallback xmlns="">
      <p:transition spd="slow" advTm="26232"/>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6D456A5-896F-BB2B-4DB9-BEC941EAA2BB}"/>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5. Offer Rewards or Incentives</a:t>
            </a:r>
            <a:r>
              <a:rPr lang="en-GB" sz="2400" dirty="0">
                <a:latin typeface="Montserrat Black" panose="00000A00000000000000" pitchFamily="2" charset="0"/>
              </a:rPr>
              <a:t> </a:t>
            </a:r>
            <a:endParaRPr lang="en-US" sz="2400" dirty="0">
              <a:latin typeface="Montserrat Black" panose="00000A00000000000000" pitchFamily="2" charset="0"/>
            </a:endParaRPr>
          </a:p>
        </p:txBody>
      </p:sp>
      <p:pic>
        <p:nvPicPr>
          <p:cNvPr id="11" name="Picture 10">
            <a:extLst>
              <a:ext uri="{FF2B5EF4-FFF2-40B4-BE49-F238E27FC236}">
                <a16:creationId xmlns:a16="http://schemas.microsoft.com/office/drawing/2014/main" id="{AE64F802-46B5-7F69-291F-208A7189ACED}"/>
              </a:ext>
            </a:extLst>
          </p:cNvPr>
          <p:cNvPicPr>
            <a:picLocks noChangeAspect="1"/>
          </p:cNvPicPr>
          <p:nvPr/>
        </p:nvPicPr>
        <p:blipFill>
          <a:blip r:embed="rId4"/>
          <a:stretch>
            <a:fillRect/>
          </a:stretch>
        </p:blipFill>
        <p:spPr>
          <a:xfrm>
            <a:off x="2771930" y="1205458"/>
            <a:ext cx="5667531" cy="5667531"/>
          </a:xfrm>
          <a:prstGeom prst="rect">
            <a:avLst/>
          </a:prstGeom>
        </p:spPr>
      </p:pic>
    </p:spTree>
    <p:custDataLst>
      <p:tags r:id="rId1"/>
    </p:custDataLst>
    <p:extLst>
      <p:ext uri="{BB962C8B-B14F-4D97-AF65-F5344CB8AC3E}">
        <p14:creationId xmlns:p14="http://schemas.microsoft.com/office/powerpoint/2010/main" val="293764725"/>
      </p:ext>
    </p:extLst>
  </p:cSld>
  <p:clrMapOvr>
    <a:masterClrMapping/>
  </p:clrMapOvr>
  <mc:AlternateContent xmlns:mc="http://schemas.openxmlformats.org/markup-compatibility/2006" xmlns:p14="http://schemas.microsoft.com/office/powerpoint/2010/main">
    <mc:Choice Requires="p14">
      <p:transition spd="slow" p14:dur="2000" advTm="24096"/>
    </mc:Choice>
    <mc:Fallback xmlns="">
      <p:transition spd="slow" advTm="24096"/>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F2A0D-4A06-4489-D671-6CCE08837661}"/>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D97CEADA-45A7-211C-2896-73158AF8ACFC}"/>
              </a:ext>
            </a:extLst>
          </p:cNvPr>
          <p:cNvPicPr>
            <a:picLocks noChangeAspect="1"/>
          </p:cNvPicPr>
          <p:nvPr/>
        </p:nvPicPr>
        <p:blipFill>
          <a:blip r:embed="rId4"/>
          <a:stretch>
            <a:fillRect/>
          </a:stretch>
        </p:blipFill>
        <p:spPr>
          <a:xfrm>
            <a:off x="2113614" y="1294268"/>
            <a:ext cx="8347684" cy="5563732"/>
          </a:xfrm>
          <a:prstGeom prst="rect">
            <a:avLst/>
          </a:prstGeom>
        </p:spPr>
      </p:pic>
      <p:sp>
        <p:nvSpPr>
          <p:cNvPr id="11" name="TextBox 10">
            <a:extLst>
              <a:ext uri="{FF2B5EF4-FFF2-40B4-BE49-F238E27FC236}">
                <a16:creationId xmlns:a16="http://schemas.microsoft.com/office/drawing/2014/main" id="{7CAC753D-432C-D535-BCE7-1AAF24401BB9}"/>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6. Plan Your Marketing and Promotion</a:t>
            </a:r>
            <a:r>
              <a:rPr lang="en-GB" sz="2400" dirty="0">
                <a:latin typeface="Montserrat Black" panose="00000A00000000000000" pitchFamily="2" charset="0"/>
              </a:rPr>
              <a:t> </a:t>
            </a:r>
            <a:endParaRPr lang="en-US" sz="2400" dirty="0">
              <a:latin typeface="Montserrat Black" panose="00000A00000000000000" pitchFamily="2" charset="0"/>
            </a:endParaRPr>
          </a:p>
        </p:txBody>
      </p:sp>
    </p:spTree>
    <p:custDataLst>
      <p:tags r:id="rId1"/>
    </p:custDataLst>
    <p:extLst>
      <p:ext uri="{BB962C8B-B14F-4D97-AF65-F5344CB8AC3E}">
        <p14:creationId xmlns:p14="http://schemas.microsoft.com/office/powerpoint/2010/main" val="3499466053"/>
      </p:ext>
    </p:extLst>
  </p:cSld>
  <p:clrMapOvr>
    <a:masterClrMapping/>
  </p:clrMapOvr>
  <mc:AlternateContent xmlns:mc="http://schemas.openxmlformats.org/markup-compatibility/2006" xmlns:p14="http://schemas.microsoft.com/office/powerpoint/2010/main">
    <mc:Choice Requires="p14">
      <p:transition spd="slow" p14:dur="2000" advTm="28536"/>
    </mc:Choice>
    <mc:Fallback xmlns="">
      <p:transition spd="slow" advTm="2853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6F75A-BA73-D3B4-9C05-34E0CDC8F760}"/>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E50E62C8-A250-2965-F211-2EE1577228EE}"/>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7. Engage With Your Backers</a:t>
            </a:r>
            <a:r>
              <a:rPr lang="en-GB" sz="2400" dirty="0">
                <a:latin typeface="Montserrat Black" panose="00000A00000000000000" pitchFamily="2" charset="0"/>
              </a:rPr>
              <a:t> </a:t>
            </a:r>
            <a:endParaRPr lang="en-US" sz="2400" dirty="0">
              <a:latin typeface="Montserrat Black" panose="00000A00000000000000" pitchFamily="2" charset="0"/>
            </a:endParaRPr>
          </a:p>
        </p:txBody>
      </p:sp>
      <p:pic>
        <p:nvPicPr>
          <p:cNvPr id="12" name="Picture 11">
            <a:extLst>
              <a:ext uri="{FF2B5EF4-FFF2-40B4-BE49-F238E27FC236}">
                <a16:creationId xmlns:a16="http://schemas.microsoft.com/office/drawing/2014/main" id="{19CD16E5-0DEE-8B72-4E89-92E393BC6F76}"/>
              </a:ext>
            </a:extLst>
          </p:cNvPr>
          <p:cNvPicPr>
            <a:picLocks noChangeAspect="1"/>
          </p:cNvPicPr>
          <p:nvPr/>
        </p:nvPicPr>
        <p:blipFill>
          <a:blip r:embed="rId4"/>
          <a:stretch>
            <a:fillRect/>
          </a:stretch>
        </p:blipFill>
        <p:spPr>
          <a:xfrm>
            <a:off x="2473379" y="1324760"/>
            <a:ext cx="7397378" cy="5533239"/>
          </a:xfrm>
          <a:prstGeom prst="rect">
            <a:avLst/>
          </a:prstGeom>
        </p:spPr>
      </p:pic>
    </p:spTree>
    <p:custDataLst>
      <p:tags r:id="rId1"/>
    </p:custDataLst>
    <p:extLst>
      <p:ext uri="{BB962C8B-B14F-4D97-AF65-F5344CB8AC3E}">
        <p14:creationId xmlns:p14="http://schemas.microsoft.com/office/powerpoint/2010/main" val="3278222639"/>
      </p:ext>
    </p:extLst>
  </p:cSld>
  <p:clrMapOvr>
    <a:masterClrMapping/>
  </p:clrMapOvr>
  <mc:AlternateContent xmlns:mc="http://schemas.openxmlformats.org/markup-compatibility/2006" xmlns:p14="http://schemas.microsoft.com/office/powerpoint/2010/main">
    <mc:Choice Requires="p14">
      <p:transition spd="slow" p14:dur="2000" advTm="23544"/>
    </mc:Choice>
    <mc:Fallback xmlns="">
      <p:transition spd="slow" advTm="2354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E9CC9-F582-3707-DF68-9B95EC85EE3E}"/>
              </a:ext>
            </a:extLst>
          </p:cNvPr>
          <p:cNvSpPr>
            <a:spLocks noGrp="1"/>
          </p:cNvSpPr>
          <p:nvPr>
            <p:ph type="ctrTitle"/>
          </p:nvPr>
        </p:nvSpPr>
        <p:spPr>
          <a:xfrm>
            <a:off x="1029729" y="603380"/>
            <a:ext cx="8847917" cy="780578"/>
          </a:xfrm>
          <a:ln>
            <a:noFill/>
          </a:ln>
        </p:spPr>
        <p:txBody>
          <a:bodyPr>
            <a:normAutofit fontScale="90000"/>
          </a:bodyPr>
          <a:lstStyle/>
          <a:p>
            <a:pPr lvl="0" algn="l"/>
            <a:r>
              <a:rPr lang="en-US" sz="3200" dirty="0">
                <a:latin typeface="Montserrat Alternates SemiBold" panose="00000700000000000000" pitchFamily="50" charset="0"/>
                <a:ea typeface="Calibri" panose="020F0502020204030204" pitchFamily="34" charset="0"/>
                <a:cs typeface="Calibri" panose="020F0502020204030204" pitchFamily="34" charset="0"/>
              </a:rPr>
              <a:t>Social Enterprise development for financial    			sustainability</a:t>
            </a:r>
          </a:p>
        </p:txBody>
      </p:sp>
      <p:sp>
        <p:nvSpPr>
          <p:cNvPr id="4" name="Rectangle 3">
            <a:extLst>
              <a:ext uri="{FF2B5EF4-FFF2-40B4-BE49-F238E27FC236}">
                <a16:creationId xmlns:a16="http://schemas.microsoft.com/office/drawing/2014/main" id="{0E4B56BE-8BFA-1648-FE1A-3E5FE1C7844B}"/>
              </a:ext>
            </a:extLst>
          </p:cNvPr>
          <p:cNvSpPr>
            <a:spLocks noChangeArrowheads="1"/>
          </p:cNvSpPr>
          <p:nvPr/>
        </p:nvSpPr>
        <p:spPr bwMode="auto">
          <a:xfrm>
            <a:off x="608494" y="2111273"/>
            <a:ext cx="3739115" cy="2123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defTabSz="1087636" fontAlgn="base">
              <a:lnSpc>
                <a:spcPct val="150000"/>
              </a:lnSpc>
              <a:spcBef>
                <a:spcPct val="20000"/>
              </a:spcBef>
              <a:spcAft>
                <a:spcPct val="0"/>
              </a:spcAft>
              <a:buClrTx/>
              <a:buSzTx/>
              <a:buFontTx/>
              <a:buNone/>
              <a:tabLst/>
            </a:pPr>
            <a:r>
              <a:rPr lang="en-US" altLang="en-US" dirty="0">
                <a:solidFill>
                  <a:schemeClr val="accent4"/>
                </a:solidFill>
                <a:latin typeface="Montserrat Medium" panose="00000600000000000000" pitchFamily="2" charset="0"/>
                <a:ea typeface="Calibri" panose="020F0502020204030204" pitchFamily="34" charset="0"/>
                <a:cs typeface="Calibri" panose="020F0502020204030204" pitchFamily="34" charset="0"/>
              </a:rPr>
              <a:t>Social enterprises </a:t>
            </a:r>
            <a:r>
              <a:rPr lang="en-US" altLang="en-US" dirty="0">
                <a:latin typeface="Montserrat Medium" panose="00000600000000000000" pitchFamily="2" charset="0"/>
                <a:ea typeface="Calibri" panose="020F0502020204030204" pitchFamily="34" charset="0"/>
                <a:cs typeface="Calibri" panose="020F0502020204030204" pitchFamily="34" charset="0"/>
              </a:rPr>
              <a:t>(SEs) are entities that create social value while maintaining financial sustainability through a business model. </a:t>
            </a:r>
          </a:p>
        </p:txBody>
      </p:sp>
      <p:pic>
        <p:nvPicPr>
          <p:cNvPr id="7" name="Picture 6">
            <a:extLst>
              <a:ext uri="{FF2B5EF4-FFF2-40B4-BE49-F238E27FC236}">
                <a16:creationId xmlns:a16="http://schemas.microsoft.com/office/drawing/2014/main" id="{E4C34CA5-6CA4-3A68-EE31-8CB7C0F7FFC6}"/>
              </a:ext>
            </a:extLst>
          </p:cNvPr>
          <p:cNvPicPr>
            <a:picLocks noChangeAspect="1"/>
          </p:cNvPicPr>
          <p:nvPr/>
        </p:nvPicPr>
        <p:blipFill>
          <a:blip r:embed="rId4"/>
          <a:stretch>
            <a:fillRect/>
          </a:stretch>
        </p:blipFill>
        <p:spPr>
          <a:xfrm>
            <a:off x="4984054" y="1507893"/>
            <a:ext cx="5355406" cy="4746727"/>
          </a:xfrm>
          <a:prstGeom prst="rect">
            <a:avLst/>
          </a:prstGeom>
        </p:spPr>
      </p:pic>
    </p:spTree>
    <p:custDataLst>
      <p:tags r:id="rId1"/>
    </p:custDataLst>
    <p:extLst>
      <p:ext uri="{BB962C8B-B14F-4D97-AF65-F5344CB8AC3E}">
        <p14:creationId xmlns:p14="http://schemas.microsoft.com/office/powerpoint/2010/main" val="260252268"/>
      </p:ext>
    </p:extLst>
  </p:cSld>
  <p:clrMapOvr>
    <a:masterClrMapping/>
  </p:clrMapOvr>
  <mc:AlternateContent xmlns:mc="http://schemas.openxmlformats.org/markup-compatibility/2006" xmlns:p14="http://schemas.microsoft.com/office/powerpoint/2010/main">
    <mc:Choice Requires="p14">
      <p:transition spd="slow" p14:dur="2000" advClick="0" advTm="33144"/>
    </mc:Choice>
    <mc:Fallback xmlns="">
      <p:transition spd="slow" advClick="0" advTm="33144"/>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51C16-05A0-A42D-C1FB-C96795A0230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89EA77EF-7CEA-0CF0-4E0D-680D46F91393}"/>
              </a:ext>
            </a:extLst>
          </p:cNvPr>
          <p:cNvPicPr>
            <a:picLocks noChangeAspect="1"/>
          </p:cNvPicPr>
          <p:nvPr/>
        </p:nvPicPr>
        <p:blipFill>
          <a:blip r:embed="rId4"/>
          <a:stretch>
            <a:fillRect/>
          </a:stretch>
        </p:blipFill>
        <p:spPr>
          <a:xfrm>
            <a:off x="2023160" y="1091367"/>
            <a:ext cx="7765417" cy="5626044"/>
          </a:xfrm>
          <a:prstGeom prst="rect">
            <a:avLst/>
          </a:prstGeom>
        </p:spPr>
      </p:pic>
      <p:sp>
        <p:nvSpPr>
          <p:cNvPr id="11" name="TextBox 10">
            <a:extLst>
              <a:ext uri="{FF2B5EF4-FFF2-40B4-BE49-F238E27FC236}">
                <a16:creationId xmlns:a16="http://schemas.microsoft.com/office/drawing/2014/main" id="{5E73DD26-0B9A-ABAD-668B-D8C2F077CEBF}"/>
              </a:ext>
            </a:extLst>
          </p:cNvPr>
          <p:cNvSpPr txBox="1"/>
          <p:nvPr/>
        </p:nvSpPr>
        <p:spPr>
          <a:xfrm>
            <a:off x="1978702" y="824459"/>
            <a:ext cx="7839855" cy="461665"/>
          </a:xfrm>
          <a:prstGeom prst="rect">
            <a:avLst/>
          </a:prstGeom>
          <a:noFill/>
        </p:spPr>
        <p:txBody>
          <a:bodyPr wrap="square" rtlCol="0">
            <a:spAutoFit/>
          </a:bodyPr>
          <a:lstStyle/>
          <a:p>
            <a:pPr algn="ctr"/>
            <a:r>
              <a:rPr lang="en-GB" sz="2400" b="1" dirty="0">
                <a:latin typeface="Montserrat Black" panose="00000A00000000000000" pitchFamily="2" charset="0"/>
              </a:rPr>
              <a:t>8. Follow through and Deliver</a:t>
            </a:r>
            <a:r>
              <a:rPr lang="en-GB" sz="2400" dirty="0">
                <a:latin typeface="Montserrat Black" panose="00000A00000000000000" pitchFamily="2" charset="0"/>
              </a:rPr>
              <a:t> </a:t>
            </a:r>
            <a:endParaRPr lang="en-US" sz="2400" dirty="0">
              <a:latin typeface="Montserrat Black" panose="00000A00000000000000" pitchFamily="2" charset="0"/>
            </a:endParaRPr>
          </a:p>
        </p:txBody>
      </p:sp>
    </p:spTree>
    <p:custDataLst>
      <p:tags r:id="rId1"/>
    </p:custDataLst>
    <p:extLst>
      <p:ext uri="{BB962C8B-B14F-4D97-AF65-F5344CB8AC3E}">
        <p14:creationId xmlns:p14="http://schemas.microsoft.com/office/powerpoint/2010/main" val="1501243799"/>
      </p:ext>
    </p:extLst>
  </p:cSld>
  <p:clrMapOvr>
    <a:masterClrMapping/>
  </p:clrMapOvr>
  <mc:AlternateContent xmlns:mc="http://schemas.openxmlformats.org/markup-compatibility/2006" xmlns:p14="http://schemas.microsoft.com/office/powerpoint/2010/main">
    <mc:Choice Requires="p14">
      <p:transition spd="slow" p14:dur="2000" advTm="24792"/>
    </mc:Choice>
    <mc:Fallback xmlns="">
      <p:transition spd="slow" advTm="24792"/>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PRING_QUIZ_SHAPE0">
            <a:extLst>
              <a:ext uri="{FF2B5EF4-FFF2-40B4-BE49-F238E27FC236}">
                <a16:creationId xmlns:a16="http://schemas.microsoft.com/office/drawing/2014/main" id="{ED0F43B6-9D0A-9037-7F9F-B4590AFAB8E7}"/>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SPRING_QUIZ_SHAPE1">
            <a:extLst>
              <a:ext uri="{FF2B5EF4-FFF2-40B4-BE49-F238E27FC236}">
                <a16:creationId xmlns:a16="http://schemas.microsoft.com/office/drawing/2014/main" id="{50A1A674-43A2-0581-38A6-DA479DB2CB5D}"/>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10" name="ISPRING_QUIZ_SHAPE2">
            <a:extLst>
              <a:ext uri="{FF2B5EF4-FFF2-40B4-BE49-F238E27FC236}">
                <a16:creationId xmlns:a16="http://schemas.microsoft.com/office/drawing/2014/main" id="{0056F676-1304-4CE2-257C-B31FE5474637}"/>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2474D365-5B8F-6460-64FD-254A3A94DFFD}"/>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9300EDA1-6CF1-21B3-DCC8-12904B830A01}"/>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2818733555"/>
      </p:ext>
    </p:extLst>
  </p:cSld>
  <p:clrMapOvr>
    <a:masterClrMapping/>
  </p:clrMapOvr>
  <mc:AlternateContent xmlns:mc="http://schemas.openxmlformats.org/markup-compatibility/2006" xmlns:p14="http://schemas.microsoft.com/office/powerpoint/2010/main">
    <mc:Choice Requires="p14">
      <p:transition spd="slow" p14:dur="2000" advTm="5592"/>
    </mc:Choice>
    <mc:Fallback xmlns="">
      <p:transition spd="slow" advTm="5592"/>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6A546DA7-AFAC-D5FC-54A7-BB6CFDA62C69}"/>
              </a:ext>
            </a:extLst>
          </p:cNvPr>
          <p:cNvSpPr txBox="1">
            <a:spLocks/>
          </p:cNvSpPr>
          <p:nvPr/>
        </p:nvSpPr>
        <p:spPr>
          <a:xfrm>
            <a:off x="2865643" y="639818"/>
            <a:ext cx="4985134" cy="545804"/>
          </a:xfrm>
          <a:prstGeom prst="rect">
            <a:avLst/>
          </a:prstGeom>
          <a:ln>
            <a:solidFill>
              <a:schemeClr val="accent1"/>
            </a:solidFill>
          </a:ln>
        </p:spPr>
        <p:txBody>
          <a:bodyPr>
            <a:normAutofit fontScale="92500"/>
          </a:bodyPr>
          <a:lstStyle>
            <a:defPPr>
              <a:defRPr lang="en-US"/>
            </a:defPPr>
            <a:lvl1pPr>
              <a:lnSpc>
                <a:spcPct val="90000"/>
              </a:lnSpc>
              <a:spcBef>
                <a:spcPct val="0"/>
              </a:spcBef>
              <a:buNone/>
              <a:defRPr sz="3200">
                <a:latin typeface="Calibri" panose="020F0502020204030204" pitchFamily="34" charset="0"/>
                <a:ea typeface="Calibri" panose="020F0502020204030204" pitchFamily="34" charset="0"/>
                <a:cs typeface="Calibri" panose="020F0502020204030204" pitchFamily="34" charset="0"/>
              </a:defRPr>
            </a:lvl1pPr>
          </a:lstStyle>
          <a:p>
            <a:pPr algn="ctr"/>
            <a:r>
              <a:rPr lang="en-US" dirty="0">
                <a:latin typeface="Montserrat ExtraBold" panose="00000900000000000000" pitchFamily="2" charset="0"/>
              </a:rPr>
              <a:t>Consortium Formation</a:t>
            </a:r>
          </a:p>
        </p:txBody>
      </p:sp>
      <p:sp>
        <p:nvSpPr>
          <p:cNvPr id="4" name="TextBox 3">
            <a:extLst>
              <a:ext uri="{FF2B5EF4-FFF2-40B4-BE49-F238E27FC236}">
                <a16:creationId xmlns:a16="http://schemas.microsoft.com/office/drawing/2014/main" id="{1632AF1A-8EFD-69B2-DEF8-5AEDAB708B5C}"/>
              </a:ext>
            </a:extLst>
          </p:cNvPr>
          <p:cNvSpPr txBox="1"/>
          <p:nvPr/>
        </p:nvSpPr>
        <p:spPr>
          <a:xfrm>
            <a:off x="1278417" y="1276483"/>
            <a:ext cx="8859579" cy="646331"/>
          </a:xfrm>
          <a:prstGeom prst="rect">
            <a:avLst/>
          </a:prstGeom>
          <a:noFill/>
        </p:spPr>
        <p:txBody>
          <a:bodyPr wrap="square">
            <a:spAutoFit/>
          </a:bodyPr>
          <a:lstStyle/>
          <a:p>
            <a:pPr algn="ctr"/>
            <a:r>
              <a:rPr lang="en-GB" dirty="0">
                <a:latin typeface="Montserrat Medium" panose="00000600000000000000" pitchFamily="2" charset="0"/>
              </a:rPr>
              <a:t>A </a:t>
            </a:r>
            <a:r>
              <a:rPr lang="en-GB" b="1" dirty="0">
                <a:latin typeface="Montserrat Medium" panose="00000600000000000000" pitchFamily="2" charset="0"/>
              </a:rPr>
              <a:t>consortium</a:t>
            </a:r>
            <a:r>
              <a:rPr lang="en-GB" dirty="0">
                <a:latin typeface="Montserrat Medium" panose="00000600000000000000" pitchFamily="2" charset="0"/>
              </a:rPr>
              <a:t> is a group of organizations coming together to achieve a common goal that they might not be able to reach on their own.</a:t>
            </a:r>
          </a:p>
        </p:txBody>
      </p:sp>
      <p:graphicFrame>
        <p:nvGraphicFramePr>
          <p:cNvPr id="5" name="Diagram 4">
            <a:extLst>
              <a:ext uri="{FF2B5EF4-FFF2-40B4-BE49-F238E27FC236}">
                <a16:creationId xmlns:a16="http://schemas.microsoft.com/office/drawing/2014/main" id="{AAE44BBB-BA7F-74A8-56F5-DE0A46CEE9AA}"/>
              </a:ext>
            </a:extLst>
          </p:cNvPr>
          <p:cNvGraphicFramePr/>
          <p:nvPr>
            <p:extLst>
              <p:ext uri="{D42A27DB-BD31-4B8C-83A1-F6EECF244321}">
                <p14:modId xmlns:p14="http://schemas.microsoft.com/office/powerpoint/2010/main" val="2522621760"/>
              </p:ext>
            </p:extLst>
          </p:nvPr>
        </p:nvGraphicFramePr>
        <p:xfrm>
          <a:off x="1644206" y="2286577"/>
          <a:ext cx="8128000" cy="34801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176128546"/>
      </p:ext>
    </p:extLst>
  </p:cSld>
  <p:clrMapOvr>
    <a:masterClrMapping/>
  </p:clrMapOvr>
  <mc:AlternateContent xmlns:mc="http://schemas.openxmlformats.org/markup-compatibility/2006" xmlns:p14="http://schemas.microsoft.com/office/powerpoint/2010/main">
    <mc:Choice Requires="p14">
      <p:transition spd="slow" p14:dur="2000" advClick="0" advTm="50143"/>
    </mc:Choice>
    <mc:Fallback xmlns="">
      <p:transition spd="slow" advClick="0" advTm="50143"/>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3A3DE2F-1DA3-AEB3-2884-0AEA08558B7D}"/>
            </a:ext>
          </a:extLst>
        </p:cNvPr>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19B44C86-DB80-0FD6-FF75-91FA5D8871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926C76DD-A84F-61A8-A412-61E08FA0B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9912054E-EF20-DCD4-0FDF-8D37A953DBEE}"/>
              </a:ext>
            </a:extLst>
          </p:cNvPr>
          <p:cNvSpPr txBox="1">
            <a:spLocks/>
          </p:cNvSpPr>
          <p:nvPr/>
        </p:nvSpPr>
        <p:spPr>
          <a:xfrm>
            <a:off x="2865643" y="639818"/>
            <a:ext cx="4985134" cy="545804"/>
          </a:xfrm>
          <a:prstGeom prst="rect">
            <a:avLst/>
          </a:prstGeom>
          <a:ln>
            <a:solidFill>
              <a:schemeClr val="accent1"/>
            </a:solidFill>
          </a:ln>
        </p:spPr>
        <p:txBody>
          <a:bodyPr>
            <a:normAutofit fontScale="92500"/>
          </a:bodyPr>
          <a:lstStyle>
            <a:defPPr>
              <a:defRPr lang="en-US"/>
            </a:defPPr>
            <a:lvl1pPr>
              <a:lnSpc>
                <a:spcPct val="90000"/>
              </a:lnSpc>
              <a:spcBef>
                <a:spcPct val="0"/>
              </a:spcBef>
              <a:buNone/>
              <a:defRPr sz="3200">
                <a:latin typeface="Calibri" panose="020F0502020204030204" pitchFamily="34" charset="0"/>
                <a:ea typeface="Calibri" panose="020F0502020204030204" pitchFamily="34" charset="0"/>
                <a:cs typeface="Calibri" panose="020F0502020204030204" pitchFamily="34" charset="0"/>
              </a:defRPr>
            </a:lvl1pPr>
          </a:lstStyle>
          <a:p>
            <a:pPr algn="ctr"/>
            <a:r>
              <a:rPr lang="en-US" dirty="0">
                <a:latin typeface="Montserrat ExtraBold" panose="00000900000000000000" pitchFamily="2" charset="0"/>
              </a:rPr>
              <a:t>Consortium Formation</a:t>
            </a:r>
          </a:p>
        </p:txBody>
      </p:sp>
      <p:sp>
        <p:nvSpPr>
          <p:cNvPr id="4" name="TextBox 3">
            <a:extLst>
              <a:ext uri="{FF2B5EF4-FFF2-40B4-BE49-F238E27FC236}">
                <a16:creationId xmlns:a16="http://schemas.microsoft.com/office/drawing/2014/main" id="{9BF96214-7A3C-322D-485A-16424CE28015}"/>
              </a:ext>
            </a:extLst>
          </p:cNvPr>
          <p:cNvSpPr txBox="1"/>
          <p:nvPr/>
        </p:nvSpPr>
        <p:spPr>
          <a:xfrm>
            <a:off x="1278417" y="1276483"/>
            <a:ext cx="8859579" cy="646331"/>
          </a:xfrm>
          <a:prstGeom prst="rect">
            <a:avLst/>
          </a:prstGeom>
          <a:noFill/>
        </p:spPr>
        <p:txBody>
          <a:bodyPr wrap="square">
            <a:spAutoFit/>
          </a:bodyPr>
          <a:lstStyle/>
          <a:p>
            <a:pPr algn="ctr"/>
            <a:r>
              <a:rPr lang="en-GB" dirty="0">
                <a:latin typeface="Montserrat Medium" panose="00000600000000000000" pitchFamily="2" charset="0"/>
              </a:rPr>
              <a:t>A </a:t>
            </a:r>
            <a:r>
              <a:rPr lang="en-GB" b="1" dirty="0">
                <a:latin typeface="Montserrat Medium" panose="00000600000000000000" pitchFamily="2" charset="0"/>
              </a:rPr>
              <a:t>consortium</a:t>
            </a:r>
            <a:r>
              <a:rPr lang="en-GB" dirty="0">
                <a:latin typeface="Montserrat Medium" panose="00000600000000000000" pitchFamily="2" charset="0"/>
              </a:rPr>
              <a:t> is a group of organizations coming together to achieve a common goal that they might not be able to reach on their own.</a:t>
            </a:r>
          </a:p>
        </p:txBody>
      </p:sp>
      <p:graphicFrame>
        <p:nvGraphicFramePr>
          <p:cNvPr id="5" name="Diagram 4">
            <a:extLst>
              <a:ext uri="{FF2B5EF4-FFF2-40B4-BE49-F238E27FC236}">
                <a16:creationId xmlns:a16="http://schemas.microsoft.com/office/drawing/2014/main" id="{DFD9D0D7-4C9E-A4AF-F8F5-FDBF931D939C}"/>
              </a:ext>
            </a:extLst>
          </p:cNvPr>
          <p:cNvGraphicFramePr/>
          <p:nvPr>
            <p:extLst>
              <p:ext uri="{D42A27DB-BD31-4B8C-83A1-F6EECF244321}">
                <p14:modId xmlns:p14="http://schemas.microsoft.com/office/powerpoint/2010/main" val="3804932432"/>
              </p:ext>
            </p:extLst>
          </p:nvPr>
        </p:nvGraphicFramePr>
        <p:xfrm>
          <a:off x="1644206" y="2286577"/>
          <a:ext cx="8128000" cy="34801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112253523"/>
      </p:ext>
    </p:extLst>
  </p:cSld>
  <p:clrMapOvr>
    <a:masterClrMapping/>
  </p:clrMapOvr>
  <mc:AlternateContent xmlns:mc="http://schemas.openxmlformats.org/markup-compatibility/2006" xmlns:p14="http://schemas.microsoft.com/office/powerpoint/2010/main">
    <mc:Choice Requires="p14">
      <p:transition spd="slow" p14:dur="2000" advClick="0" advTm="37062"/>
    </mc:Choice>
    <mc:Fallback xmlns="">
      <p:transition spd="slow" advClick="0" advTm="37062"/>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6A546DA7-AFAC-D5FC-54A7-BB6CFDA62C69}"/>
              </a:ext>
            </a:extLst>
          </p:cNvPr>
          <p:cNvSpPr txBox="1">
            <a:spLocks/>
          </p:cNvSpPr>
          <p:nvPr/>
        </p:nvSpPr>
        <p:spPr>
          <a:xfrm>
            <a:off x="2002435" y="464290"/>
            <a:ext cx="6601398" cy="439477"/>
          </a:xfrm>
          <a:prstGeom prst="rect">
            <a:avLst/>
          </a:prstGeom>
          <a:ln>
            <a:solidFill>
              <a:schemeClr val="accent1"/>
            </a:solidFill>
          </a:ln>
        </p:spPr>
        <p:txBody>
          <a:bodyPr>
            <a:normAutofit fontScale="77500" lnSpcReduction="20000"/>
          </a:bodyPr>
          <a:lstStyle>
            <a:defPPr>
              <a:defRPr lang="en-US"/>
            </a:defPPr>
            <a:lvl1pPr>
              <a:lnSpc>
                <a:spcPct val="90000"/>
              </a:lnSpc>
              <a:spcBef>
                <a:spcPct val="0"/>
              </a:spcBef>
              <a:buNone/>
              <a:defRPr sz="3200">
                <a:latin typeface="Calibri" panose="020F0502020204030204" pitchFamily="34" charset="0"/>
                <a:ea typeface="Calibri" panose="020F0502020204030204" pitchFamily="34" charset="0"/>
                <a:cs typeface="Calibri" panose="020F0502020204030204" pitchFamily="34" charset="0"/>
              </a:defRPr>
            </a:lvl1pPr>
          </a:lstStyle>
          <a:p>
            <a:pPr algn="ctr"/>
            <a:r>
              <a:rPr lang="en-US" dirty="0">
                <a:latin typeface="Montserrat SemiBold" panose="00000700000000000000" pitchFamily="2" charset="0"/>
              </a:rPr>
              <a:t>Consortium Formation- Keep in Mind</a:t>
            </a:r>
          </a:p>
        </p:txBody>
      </p:sp>
      <p:sp>
        <p:nvSpPr>
          <p:cNvPr id="4" name="TextBox 3">
            <a:extLst>
              <a:ext uri="{FF2B5EF4-FFF2-40B4-BE49-F238E27FC236}">
                <a16:creationId xmlns:a16="http://schemas.microsoft.com/office/drawing/2014/main" id="{1632AF1A-8EFD-69B2-DEF8-5AEDAB708B5C}"/>
              </a:ext>
            </a:extLst>
          </p:cNvPr>
          <p:cNvSpPr txBox="1"/>
          <p:nvPr/>
        </p:nvSpPr>
        <p:spPr>
          <a:xfrm>
            <a:off x="1278417" y="1276483"/>
            <a:ext cx="8859579" cy="369332"/>
          </a:xfrm>
          <a:prstGeom prst="rect">
            <a:avLst/>
          </a:prstGeom>
          <a:noFill/>
        </p:spPr>
        <p:txBody>
          <a:bodyPr wrap="square">
            <a:spAutoFit/>
          </a:bodyPr>
          <a:lstStyle/>
          <a:p>
            <a:pPr algn="ctr"/>
            <a:r>
              <a:rPr lang="en-GB" dirty="0">
                <a:latin typeface="Montserrat Medium" panose="00000600000000000000" pitchFamily="2" charset="0"/>
              </a:rPr>
              <a:t>While forming a consortium it's important to keep in the mind:</a:t>
            </a:r>
          </a:p>
        </p:txBody>
      </p:sp>
      <p:graphicFrame>
        <p:nvGraphicFramePr>
          <p:cNvPr id="5" name="Diagram 4">
            <a:extLst>
              <a:ext uri="{FF2B5EF4-FFF2-40B4-BE49-F238E27FC236}">
                <a16:creationId xmlns:a16="http://schemas.microsoft.com/office/drawing/2014/main" id="{AAE44BBB-BA7F-74A8-56F5-DE0A46CEE9AA}"/>
              </a:ext>
            </a:extLst>
          </p:cNvPr>
          <p:cNvGraphicFramePr/>
          <p:nvPr>
            <p:extLst>
              <p:ext uri="{D42A27DB-BD31-4B8C-83A1-F6EECF244321}">
                <p14:modId xmlns:p14="http://schemas.microsoft.com/office/powerpoint/2010/main" val="3272884806"/>
              </p:ext>
            </p:extLst>
          </p:nvPr>
        </p:nvGraphicFramePr>
        <p:xfrm>
          <a:off x="1378393" y="2101324"/>
          <a:ext cx="8128000" cy="38529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1224021434"/>
      </p:ext>
    </p:extLst>
  </p:cSld>
  <p:clrMapOvr>
    <a:masterClrMapping/>
  </p:clrMapOvr>
  <mc:AlternateContent xmlns:mc="http://schemas.openxmlformats.org/markup-compatibility/2006" xmlns:p14="http://schemas.microsoft.com/office/powerpoint/2010/main">
    <mc:Choice Requires="p14">
      <p:transition spd="slow" p14:dur="2000" advClick="0" advTm="46536"/>
    </mc:Choice>
    <mc:Fallback xmlns="">
      <p:transition spd="slow" advClick="0" advTm="46536"/>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DCE69E3-1376-1FF0-7408-FD6135DC8107}"/>
            </a:ext>
          </a:extLst>
        </p:cNvPr>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0E00A0DE-F4F4-ED28-B8B3-8C0584FBE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44C30F76-E3A9-B855-7BAB-C3A56C5242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55AA525-C554-CE44-1A48-BCC7E1B39000}"/>
              </a:ext>
            </a:extLst>
          </p:cNvPr>
          <p:cNvSpPr txBox="1">
            <a:spLocks/>
          </p:cNvSpPr>
          <p:nvPr/>
        </p:nvSpPr>
        <p:spPr>
          <a:xfrm>
            <a:off x="2002435" y="464290"/>
            <a:ext cx="6601398" cy="439477"/>
          </a:xfrm>
          <a:prstGeom prst="rect">
            <a:avLst/>
          </a:prstGeom>
          <a:ln>
            <a:solidFill>
              <a:schemeClr val="accent1"/>
            </a:solidFill>
          </a:ln>
        </p:spPr>
        <p:txBody>
          <a:bodyPr>
            <a:normAutofit fontScale="77500" lnSpcReduction="20000"/>
          </a:bodyPr>
          <a:lstStyle>
            <a:defPPr>
              <a:defRPr lang="en-US"/>
            </a:defPPr>
            <a:lvl1pPr>
              <a:lnSpc>
                <a:spcPct val="90000"/>
              </a:lnSpc>
              <a:spcBef>
                <a:spcPct val="0"/>
              </a:spcBef>
              <a:buNone/>
              <a:defRPr sz="3200">
                <a:latin typeface="Calibri" panose="020F0502020204030204" pitchFamily="34" charset="0"/>
                <a:ea typeface="Calibri" panose="020F0502020204030204" pitchFamily="34" charset="0"/>
                <a:cs typeface="Calibri" panose="020F0502020204030204" pitchFamily="34" charset="0"/>
              </a:defRPr>
            </a:lvl1pPr>
          </a:lstStyle>
          <a:p>
            <a:pPr algn="ctr"/>
            <a:r>
              <a:rPr lang="en-US" dirty="0">
                <a:latin typeface="Montserrat SemiBold" panose="00000700000000000000" pitchFamily="2" charset="0"/>
              </a:rPr>
              <a:t>Consortium Formation- Keep in Mind</a:t>
            </a:r>
          </a:p>
        </p:txBody>
      </p:sp>
      <p:sp>
        <p:nvSpPr>
          <p:cNvPr id="4" name="TextBox 3">
            <a:extLst>
              <a:ext uri="{FF2B5EF4-FFF2-40B4-BE49-F238E27FC236}">
                <a16:creationId xmlns:a16="http://schemas.microsoft.com/office/drawing/2014/main" id="{155421F5-FF8A-1CF6-15EF-D34530676CE5}"/>
              </a:ext>
            </a:extLst>
          </p:cNvPr>
          <p:cNvSpPr txBox="1"/>
          <p:nvPr/>
        </p:nvSpPr>
        <p:spPr>
          <a:xfrm>
            <a:off x="1278417" y="1276483"/>
            <a:ext cx="8859579" cy="369332"/>
          </a:xfrm>
          <a:prstGeom prst="rect">
            <a:avLst/>
          </a:prstGeom>
          <a:noFill/>
        </p:spPr>
        <p:txBody>
          <a:bodyPr wrap="square">
            <a:spAutoFit/>
          </a:bodyPr>
          <a:lstStyle/>
          <a:p>
            <a:pPr algn="ctr"/>
            <a:r>
              <a:rPr lang="en-GB" dirty="0">
                <a:latin typeface="Montserrat Medium" panose="00000600000000000000" pitchFamily="2" charset="0"/>
              </a:rPr>
              <a:t>While forming a consortium it's important to keep in the mind:</a:t>
            </a:r>
          </a:p>
        </p:txBody>
      </p:sp>
      <p:graphicFrame>
        <p:nvGraphicFramePr>
          <p:cNvPr id="5" name="Diagram 4">
            <a:extLst>
              <a:ext uri="{FF2B5EF4-FFF2-40B4-BE49-F238E27FC236}">
                <a16:creationId xmlns:a16="http://schemas.microsoft.com/office/drawing/2014/main" id="{DD43BF70-99AF-F98B-56AA-4E7A7794921A}"/>
              </a:ext>
            </a:extLst>
          </p:cNvPr>
          <p:cNvGraphicFramePr/>
          <p:nvPr>
            <p:extLst>
              <p:ext uri="{D42A27DB-BD31-4B8C-83A1-F6EECF244321}">
                <p14:modId xmlns:p14="http://schemas.microsoft.com/office/powerpoint/2010/main" val="3057560202"/>
              </p:ext>
            </p:extLst>
          </p:nvPr>
        </p:nvGraphicFramePr>
        <p:xfrm>
          <a:off x="1378393" y="2101324"/>
          <a:ext cx="8128000" cy="38529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87161540"/>
      </p:ext>
    </p:extLst>
  </p:cSld>
  <p:clrMapOvr>
    <a:masterClrMapping/>
  </p:clrMapOvr>
  <mc:AlternateContent xmlns:mc="http://schemas.openxmlformats.org/markup-compatibility/2006" xmlns:p14="http://schemas.microsoft.com/office/powerpoint/2010/main">
    <mc:Choice Requires="p14">
      <p:transition spd="slow" p14:dur="2000" advClick="0" advTm="28392"/>
    </mc:Choice>
    <mc:Fallback xmlns="">
      <p:transition spd="slow" advClick="0" advTm="28392"/>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PRING_QUIZ_SHAPE0">
            <a:extLst>
              <a:ext uri="{FF2B5EF4-FFF2-40B4-BE49-F238E27FC236}">
                <a16:creationId xmlns:a16="http://schemas.microsoft.com/office/drawing/2014/main" id="{0D37B75B-74F2-6A75-8D60-ED872766AF6F}"/>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SPRING_QUIZ_SHAPE1">
            <a:extLst>
              <a:ext uri="{FF2B5EF4-FFF2-40B4-BE49-F238E27FC236}">
                <a16:creationId xmlns:a16="http://schemas.microsoft.com/office/drawing/2014/main" id="{B6243F69-DE66-AD3C-E576-4A5E703E94E1}"/>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10" name="ISPRING_QUIZ_SHAPE2">
            <a:extLst>
              <a:ext uri="{FF2B5EF4-FFF2-40B4-BE49-F238E27FC236}">
                <a16:creationId xmlns:a16="http://schemas.microsoft.com/office/drawing/2014/main" id="{CD353B21-4A08-2AE2-A666-C57E4853D8D5}"/>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EF43EE56-F259-547B-BCC0-DF7B14C8F270}"/>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2A00233C-8064-3AE7-5B6D-EE32B7C2F32B}"/>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174588916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PRING_QUIZ_SHAPE0">
            <a:extLst>
              <a:ext uri="{FF2B5EF4-FFF2-40B4-BE49-F238E27FC236}">
                <a16:creationId xmlns:a16="http://schemas.microsoft.com/office/drawing/2014/main" id="{B0DB2E4D-65C0-B928-4A62-50A3BF395335}"/>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SPRING_QUIZ_SHAPE1">
            <a:extLst>
              <a:ext uri="{FF2B5EF4-FFF2-40B4-BE49-F238E27FC236}">
                <a16:creationId xmlns:a16="http://schemas.microsoft.com/office/drawing/2014/main" id="{3A5AD117-8404-2372-02EB-43DD5750CA08}"/>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10" name="ISPRING_QUIZ_SHAPE2">
            <a:extLst>
              <a:ext uri="{FF2B5EF4-FFF2-40B4-BE49-F238E27FC236}">
                <a16:creationId xmlns:a16="http://schemas.microsoft.com/office/drawing/2014/main" id="{3925481A-E840-C299-76FE-8451588CF5EE}"/>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FA121E19-178D-1424-40D8-819D1F0FB785}"/>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D49F91ED-1AA6-7A47-5D62-23CD3042EC21}"/>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403275617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PRING_QUIZ_SHAPE0">
            <a:extLst>
              <a:ext uri="{FF2B5EF4-FFF2-40B4-BE49-F238E27FC236}">
                <a16:creationId xmlns:a16="http://schemas.microsoft.com/office/drawing/2014/main" id="{F6A3C76A-6CB4-2075-D2E4-8999C64E874A}"/>
              </a:ext>
            </a:extLst>
          </p:cNvPr>
          <p:cNvSpPr/>
          <p:nvPr/>
        </p:nvSpPr>
        <p:spPr>
          <a:xfrm>
            <a:off x="0" y="0"/>
            <a:ext cx="12192000" cy="6858000"/>
          </a:xfrm>
          <a:prstGeom prst="rect">
            <a:avLst/>
          </a:prstGeom>
          <a:solidFill>
            <a:srgbClr val="FFFFFF"/>
          </a:solidFill>
          <a:ln w="12700" cap="flat" cmpd="sng" algn="ctr">
            <a:noFill/>
            <a:prstDash val="solid"/>
            <a:miter lim="800000"/>
          </a:ln>
          <a:effectLst>
            <a:innerShdw>
              <a:scrgbClr r="0" g="0" b="0">
                <a:alpha val="0"/>
              </a:sc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SPRING_QUIZ_SHAPE1">
            <a:extLst>
              <a:ext uri="{FF2B5EF4-FFF2-40B4-BE49-F238E27FC236}">
                <a16:creationId xmlns:a16="http://schemas.microsoft.com/office/drawing/2014/main" id="{A94AE943-C9F0-1E99-0B76-83C0F6CDF6B2}"/>
              </a:ext>
            </a:extLst>
          </p:cNvPr>
          <p:cNvPicPr>
            <a:picLocks/>
          </p:cNvPicPr>
          <p:nvPr/>
        </p:nvPicPr>
        <p:blipFill>
          <a:blip r:embed="rId4"/>
          <a:srcRect/>
          <a:stretch>
            <a:fillRect/>
          </a:stretch>
        </p:blipFill>
        <p:spPr>
          <a:xfrm>
            <a:off x="2147570" y="1851660"/>
            <a:ext cx="7899400" cy="4445000"/>
          </a:xfrm>
          <a:prstGeom prst="rect">
            <a:avLst/>
          </a:prstGeom>
          <a:effectLst>
            <a:outerShdw blurRad="114300" dist="38100" dir="5400000" rotWithShape="0">
              <a:scrgbClr r="0" g="0" b="0">
                <a:alpha val="20000"/>
              </a:scrgbClr>
            </a:outerShdw>
          </a:effectLst>
        </p:spPr>
      </p:pic>
      <p:sp>
        <p:nvSpPr>
          <p:cNvPr id="10" name="ISPRING_QUIZ_SHAPE2">
            <a:extLst>
              <a:ext uri="{FF2B5EF4-FFF2-40B4-BE49-F238E27FC236}">
                <a16:creationId xmlns:a16="http://schemas.microsoft.com/office/drawing/2014/main" id="{99BC0208-C773-4171-4609-E31E2654BBB5}"/>
              </a:ext>
            </a:extLst>
          </p:cNvPr>
          <p:cNvSpPr txBox="1"/>
          <p:nvPr/>
        </p:nvSpPr>
        <p:spPr>
          <a:xfrm>
            <a:off x="731520" y="411480"/>
            <a:ext cx="10728960" cy="553998"/>
          </a:xfrm>
          <a:prstGeom prst="rect">
            <a:avLst/>
          </a:prstGeom>
          <a:noFill/>
          <a:effectLst>
            <a:innerShdw>
              <a:scrgbClr r="0" g="0" b="0">
                <a:alpha val="0"/>
              </a:scrgbClr>
            </a:innerShdw>
          </a:effectLst>
        </p:spPr>
        <p:txBody>
          <a:bodyPr vert="horz" rtlCol="0">
            <a:spAutoFit/>
          </a:bodyPr>
          <a:lstStyle/>
          <a:p>
            <a:pPr algn="ctr"/>
            <a:r>
              <a:rPr lang="en-US"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9FF03B2F-FAD9-5237-5072-5CD57EA598DB}"/>
              </a:ext>
            </a:extLst>
          </p:cNvPr>
          <p:cNvPicPr>
            <a:picLocks/>
          </p:cNvPicPr>
          <p:nvPr/>
        </p:nvPicPr>
        <p:blipFill>
          <a:blip r:embed="rId5"/>
          <a:srcRect/>
          <a:stretch>
            <a:fillRect/>
          </a:stretch>
        </p:blipFill>
        <p:spPr>
          <a:xfrm>
            <a:off x="5357855" y="48260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5A3F1140-0FB6-9E3B-28F2-12222569564D}"/>
              </a:ext>
            </a:extLst>
          </p:cNvPr>
          <p:cNvSpPr txBox="1"/>
          <p:nvPr/>
        </p:nvSpPr>
        <p:spPr>
          <a:xfrm>
            <a:off x="731520" y="1097280"/>
            <a:ext cx="1072896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p>
        </p:txBody>
      </p:sp>
    </p:spTree>
    <p:custDataLst>
      <p:tags r:id="rId1"/>
    </p:custDataLst>
    <p:extLst>
      <p:ext uri="{BB962C8B-B14F-4D97-AF65-F5344CB8AC3E}">
        <p14:creationId xmlns:p14="http://schemas.microsoft.com/office/powerpoint/2010/main" val="54491109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00B81B-D9AA-2DD9-F647-311B62F8948B}"/>
              </a:ext>
            </a:extLst>
          </p:cNvPr>
          <p:cNvPicPr>
            <a:picLocks noChangeAspect="1"/>
          </p:cNvPicPr>
          <p:nvPr/>
        </p:nvPicPr>
        <p:blipFill>
          <a:blip r:embed="rId4"/>
          <a:stretch>
            <a:fillRect/>
          </a:stretch>
        </p:blipFill>
        <p:spPr>
          <a:xfrm>
            <a:off x="676656" y="381000"/>
            <a:ext cx="10838688" cy="6096000"/>
          </a:xfrm>
          <a:prstGeom prst="rect">
            <a:avLst/>
          </a:prstGeom>
        </p:spPr>
      </p:pic>
    </p:spTree>
    <p:custDataLst>
      <p:tags r:id="rId1"/>
    </p:custDataLst>
    <p:extLst>
      <p:ext uri="{BB962C8B-B14F-4D97-AF65-F5344CB8AC3E}">
        <p14:creationId xmlns:p14="http://schemas.microsoft.com/office/powerpoint/2010/main" val="1011714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C344F-7A44-6055-15D8-ABF6B2E91C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275688-B578-4A89-C435-052E976F08E2}"/>
              </a:ext>
            </a:extLst>
          </p:cNvPr>
          <p:cNvSpPr>
            <a:spLocks noGrp="1"/>
          </p:cNvSpPr>
          <p:nvPr>
            <p:ph type="ctrTitle"/>
          </p:nvPr>
        </p:nvSpPr>
        <p:spPr>
          <a:xfrm>
            <a:off x="1029729" y="603380"/>
            <a:ext cx="8847917" cy="780578"/>
          </a:xfrm>
          <a:ln>
            <a:noFill/>
          </a:ln>
        </p:spPr>
        <p:txBody>
          <a:bodyPr>
            <a:normAutofit fontScale="90000"/>
          </a:bodyPr>
          <a:lstStyle/>
          <a:p>
            <a:pPr lvl="0" algn="l"/>
            <a:r>
              <a:rPr lang="en-US" sz="3200" dirty="0">
                <a:latin typeface="Montserrat Alternates SemiBold" panose="00000700000000000000" pitchFamily="50" charset="0"/>
                <a:ea typeface="Calibri" panose="020F0502020204030204" pitchFamily="34" charset="0"/>
                <a:cs typeface="Calibri" panose="020F0502020204030204" pitchFamily="34" charset="0"/>
              </a:rPr>
              <a:t>Social Enterprise development for financial    			sustainability</a:t>
            </a:r>
          </a:p>
        </p:txBody>
      </p:sp>
      <p:sp>
        <p:nvSpPr>
          <p:cNvPr id="4" name="Rectangle 3">
            <a:extLst>
              <a:ext uri="{FF2B5EF4-FFF2-40B4-BE49-F238E27FC236}">
                <a16:creationId xmlns:a16="http://schemas.microsoft.com/office/drawing/2014/main" id="{DB56D7FD-033C-2419-ED39-A23C35CB4446}"/>
              </a:ext>
            </a:extLst>
          </p:cNvPr>
          <p:cNvSpPr>
            <a:spLocks noChangeArrowheads="1"/>
          </p:cNvSpPr>
          <p:nvPr/>
        </p:nvSpPr>
        <p:spPr bwMode="auto">
          <a:xfrm>
            <a:off x="608494" y="2111273"/>
            <a:ext cx="3739115" cy="2123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defTabSz="1087636" fontAlgn="base">
              <a:lnSpc>
                <a:spcPct val="150000"/>
              </a:lnSpc>
              <a:spcBef>
                <a:spcPct val="20000"/>
              </a:spcBef>
              <a:spcAft>
                <a:spcPct val="0"/>
              </a:spcAft>
              <a:buClrTx/>
              <a:buSzTx/>
              <a:buFontTx/>
              <a:buNone/>
              <a:tabLst/>
            </a:pPr>
            <a:r>
              <a:rPr lang="en-US" altLang="en-US" dirty="0">
                <a:solidFill>
                  <a:schemeClr val="accent4"/>
                </a:solidFill>
                <a:latin typeface="Montserrat Medium" panose="00000600000000000000" pitchFamily="2" charset="0"/>
                <a:ea typeface="Calibri" panose="020F0502020204030204" pitchFamily="34" charset="0"/>
                <a:cs typeface="Calibri" panose="020F0502020204030204" pitchFamily="34" charset="0"/>
              </a:rPr>
              <a:t>Social enterprises </a:t>
            </a:r>
            <a:r>
              <a:rPr lang="en-US" altLang="en-US" dirty="0">
                <a:latin typeface="Montserrat Medium" panose="00000600000000000000" pitchFamily="2" charset="0"/>
                <a:ea typeface="Calibri" panose="020F0502020204030204" pitchFamily="34" charset="0"/>
                <a:cs typeface="Calibri" panose="020F0502020204030204" pitchFamily="34" charset="0"/>
              </a:rPr>
              <a:t>(SEs) are entities that create social value while maintaining financial sustainability through a business model. </a:t>
            </a:r>
          </a:p>
        </p:txBody>
      </p:sp>
      <p:pic>
        <p:nvPicPr>
          <p:cNvPr id="5" name="Picture 4">
            <a:extLst>
              <a:ext uri="{FF2B5EF4-FFF2-40B4-BE49-F238E27FC236}">
                <a16:creationId xmlns:a16="http://schemas.microsoft.com/office/drawing/2014/main" id="{4D249DCA-3DD4-D4AB-643A-989659309967}"/>
              </a:ext>
            </a:extLst>
          </p:cNvPr>
          <p:cNvPicPr>
            <a:picLocks noChangeAspect="1"/>
          </p:cNvPicPr>
          <p:nvPr/>
        </p:nvPicPr>
        <p:blipFill>
          <a:blip r:embed="rId4"/>
          <a:stretch>
            <a:fillRect/>
          </a:stretch>
        </p:blipFill>
        <p:spPr>
          <a:xfrm>
            <a:off x="5166690" y="1507893"/>
            <a:ext cx="5355406" cy="4746727"/>
          </a:xfrm>
          <a:prstGeom prst="rect">
            <a:avLst/>
          </a:prstGeom>
        </p:spPr>
      </p:pic>
    </p:spTree>
    <p:custDataLst>
      <p:tags r:id="rId1"/>
    </p:custDataLst>
    <p:extLst>
      <p:ext uri="{BB962C8B-B14F-4D97-AF65-F5344CB8AC3E}">
        <p14:creationId xmlns:p14="http://schemas.microsoft.com/office/powerpoint/2010/main" val="3725347840"/>
      </p:ext>
    </p:extLst>
  </p:cSld>
  <p:clrMapOvr>
    <a:masterClrMapping/>
  </p:clrMapOvr>
  <mc:AlternateContent xmlns:mc="http://schemas.openxmlformats.org/markup-compatibility/2006" xmlns:p14="http://schemas.microsoft.com/office/powerpoint/2010/main">
    <mc:Choice Requires="p14">
      <p:transition spd="slow" p14:dur="2000" advClick="0" advTm="39744"/>
    </mc:Choice>
    <mc:Fallback xmlns="">
      <p:transition spd="slow" advClick="0" advTm="39744"/>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D797B-E7A7-BF7D-3DEB-FCD07204D0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B8AF22-3D9B-B0E5-FECA-A360C72CD061}"/>
              </a:ext>
            </a:extLst>
          </p:cNvPr>
          <p:cNvSpPr>
            <a:spLocks noGrp="1"/>
          </p:cNvSpPr>
          <p:nvPr>
            <p:ph type="ctrTitle"/>
          </p:nvPr>
        </p:nvSpPr>
        <p:spPr>
          <a:xfrm>
            <a:off x="1029729" y="603380"/>
            <a:ext cx="8847917" cy="780578"/>
          </a:xfrm>
          <a:ln>
            <a:noFill/>
          </a:ln>
        </p:spPr>
        <p:txBody>
          <a:bodyPr>
            <a:normAutofit fontScale="90000"/>
          </a:bodyPr>
          <a:lstStyle/>
          <a:p>
            <a:pPr lvl="0" algn="l"/>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 for financial    			sustainability</a:t>
            </a:r>
          </a:p>
        </p:txBody>
      </p:sp>
      <p:sp>
        <p:nvSpPr>
          <p:cNvPr id="4" name="Rectangle 3">
            <a:extLst>
              <a:ext uri="{FF2B5EF4-FFF2-40B4-BE49-F238E27FC236}">
                <a16:creationId xmlns:a16="http://schemas.microsoft.com/office/drawing/2014/main" id="{63B8ABBA-6013-1470-8315-621ED36CA131}"/>
              </a:ext>
            </a:extLst>
          </p:cNvPr>
          <p:cNvSpPr>
            <a:spLocks noChangeArrowheads="1"/>
          </p:cNvSpPr>
          <p:nvPr/>
        </p:nvSpPr>
        <p:spPr bwMode="auto">
          <a:xfrm>
            <a:off x="608494" y="2111273"/>
            <a:ext cx="3739115" cy="2123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defTabSz="1087636" fontAlgn="base">
              <a:lnSpc>
                <a:spcPct val="150000"/>
              </a:lnSpc>
              <a:spcBef>
                <a:spcPct val="20000"/>
              </a:spcBef>
              <a:spcAft>
                <a:spcPct val="0"/>
              </a:spcAft>
              <a:buClrTx/>
              <a:buSzTx/>
              <a:buFontTx/>
              <a:buNone/>
              <a:tabLst/>
            </a:pPr>
            <a:r>
              <a:rPr lang="en-US" altLang="en-US" dirty="0">
                <a:solidFill>
                  <a:schemeClr val="accent4"/>
                </a:solidFill>
                <a:latin typeface="Montserrat Medium" panose="00000600000000000000" pitchFamily="2" charset="0"/>
                <a:ea typeface="Calibri" panose="020F0502020204030204" pitchFamily="34" charset="0"/>
                <a:cs typeface="Calibri" panose="020F0502020204030204" pitchFamily="34" charset="0"/>
              </a:rPr>
              <a:t>Social enterprises </a:t>
            </a:r>
            <a:r>
              <a:rPr lang="en-US" altLang="en-US" dirty="0">
                <a:latin typeface="Montserrat Medium" panose="00000600000000000000" pitchFamily="2" charset="0"/>
                <a:ea typeface="Calibri" panose="020F0502020204030204" pitchFamily="34" charset="0"/>
                <a:cs typeface="Calibri" panose="020F0502020204030204" pitchFamily="34" charset="0"/>
              </a:rPr>
              <a:t>(SEs) are entities that create social value while maintaining financial sustainability through a business model. </a:t>
            </a:r>
          </a:p>
        </p:txBody>
      </p:sp>
      <p:pic>
        <p:nvPicPr>
          <p:cNvPr id="5" name="Picture 4">
            <a:extLst>
              <a:ext uri="{FF2B5EF4-FFF2-40B4-BE49-F238E27FC236}">
                <a16:creationId xmlns:a16="http://schemas.microsoft.com/office/drawing/2014/main" id="{48CD4B18-3A67-6C5B-CEC7-405C5581E5CB}"/>
              </a:ext>
            </a:extLst>
          </p:cNvPr>
          <p:cNvPicPr>
            <a:picLocks noChangeAspect="1"/>
          </p:cNvPicPr>
          <p:nvPr/>
        </p:nvPicPr>
        <p:blipFill>
          <a:blip r:embed="rId4"/>
          <a:stretch>
            <a:fillRect/>
          </a:stretch>
        </p:blipFill>
        <p:spPr>
          <a:xfrm>
            <a:off x="5343817" y="1507893"/>
            <a:ext cx="5355406" cy="4746727"/>
          </a:xfrm>
          <a:prstGeom prst="rect">
            <a:avLst/>
          </a:prstGeom>
        </p:spPr>
      </p:pic>
    </p:spTree>
    <p:custDataLst>
      <p:tags r:id="rId1"/>
    </p:custDataLst>
    <p:extLst>
      <p:ext uri="{BB962C8B-B14F-4D97-AF65-F5344CB8AC3E}">
        <p14:creationId xmlns:p14="http://schemas.microsoft.com/office/powerpoint/2010/main" val="996892597"/>
      </p:ext>
    </p:extLst>
  </p:cSld>
  <p:clrMapOvr>
    <a:masterClrMapping/>
  </p:clrMapOvr>
  <mc:AlternateContent xmlns:mc="http://schemas.openxmlformats.org/markup-compatibility/2006" xmlns:p14="http://schemas.microsoft.com/office/powerpoint/2010/main">
    <mc:Choice Requires="p14">
      <p:transition spd="slow" p14:dur="2000" advClick="0" advTm="31524"/>
    </mc:Choice>
    <mc:Fallback xmlns="">
      <p:transition spd="slow" advClick="0" advTm="3152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 3">
            <a:extLst>
              <a:ext uri="{FF2B5EF4-FFF2-40B4-BE49-F238E27FC236}">
                <a16:creationId xmlns:a16="http://schemas.microsoft.com/office/drawing/2014/main" id="{5B454269-7638-272A-8FD1-CF6FF3B70FE5}"/>
              </a:ext>
            </a:extLst>
          </p:cNvPr>
          <p:cNvGraphicFramePr/>
          <p:nvPr>
            <p:extLst>
              <p:ext uri="{D42A27DB-BD31-4B8C-83A1-F6EECF244321}">
                <p14:modId xmlns:p14="http://schemas.microsoft.com/office/powerpoint/2010/main" val="3946711661"/>
              </p:ext>
            </p:extLst>
          </p:nvPr>
        </p:nvGraphicFramePr>
        <p:xfrm>
          <a:off x="512315" y="2304275"/>
          <a:ext cx="10955581" cy="43101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6A546DA7-AFAC-D5FC-54A7-BB6CFDA62C69}"/>
              </a:ext>
            </a:extLst>
          </p:cNvPr>
          <p:cNvSpPr txBox="1">
            <a:spLocks/>
          </p:cNvSpPr>
          <p:nvPr/>
        </p:nvSpPr>
        <p:spPr>
          <a:xfrm>
            <a:off x="2619979" y="381886"/>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a:t>
            </a:r>
          </a:p>
        </p:txBody>
      </p:sp>
      <p:sp>
        <p:nvSpPr>
          <p:cNvPr id="2" name="Title 1">
            <a:extLst>
              <a:ext uri="{FF2B5EF4-FFF2-40B4-BE49-F238E27FC236}">
                <a16:creationId xmlns:a16="http://schemas.microsoft.com/office/drawing/2014/main" id="{179B7471-ED8B-5E6F-4A44-7A72A172CD6B}"/>
              </a:ext>
            </a:extLst>
          </p:cNvPr>
          <p:cNvSpPr txBox="1">
            <a:spLocks/>
          </p:cNvSpPr>
          <p:nvPr/>
        </p:nvSpPr>
        <p:spPr>
          <a:xfrm>
            <a:off x="3166997" y="1318705"/>
            <a:ext cx="7146236"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latin typeface="Montserrat SemiBold" panose="00000700000000000000" pitchFamily="2" charset="0"/>
                <a:ea typeface="Calibri" panose="020F0502020204030204" pitchFamily="34" charset="0"/>
                <a:cs typeface="Calibri" panose="020F0502020204030204" pitchFamily="34" charset="0"/>
              </a:rPr>
              <a:t>1. Identify the social </a:t>
            </a:r>
            <a:r>
              <a:rPr lang="en-US" sz="2800" dirty="0">
                <a:latin typeface="Montserrat SemiBold" panose="00000700000000000000" pitchFamily="2" charset="0"/>
                <a:ea typeface="Calibri" panose="020F0502020204030204" pitchFamily="34" charset="0"/>
                <a:cs typeface="Calibri" panose="020F0502020204030204" pitchFamily="34" charset="0"/>
              </a:rPr>
              <a:t>issues</a:t>
            </a:r>
          </a:p>
        </p:txBody>
      </p:sp>
    </p:spTree>
    <p:custDataLst>
      <p:tags r:id="rId1"/>
    </p:custDataLst>
    <p:extLst>
      <p:ext uri="{BB962C8B-B14F-4D97-AF65-F5344CB8AC3E}">
        <p14:creationId xmlns:p14="http://schemas.microsoft.com/office/powerpoint/2010/main" val="1678853424"/>
      </p:ext>
    </p:extLst>
  </p:cSld>
  <p:clrMapOvr>
    <a:masterClrMapping/>
  </p:clrMapOvr>
  <mc:AlternateContent xmlns:mc="http://schemas.openxmlformats.org/markup-compatibility/2006" xmlns:p14="http://schemas.microsoft.com/office/powerpoint/2010/main">
    <mc:Choice Requires="p14">
      <p:transition spd="slow" p14:dur="2000" advClick="0" advTm="35568"/>
    </mc:Choice>
    <mc:Fallback xmlns="">
      <p:transition spd="slow" advClick="0" advTm="3556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8658D-FF48-9625-BF46-F803B26B65EB}"/>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647787D4-D870-124B-13FB-C785C946C4C9}"/>
              </a:ext>
            </a:extLst>
          </p:cNvPr>
          <p:cNvGraphicFramePr/>
          <p:nvPr>
            <p:extLst>
              <p:ext uri="{D42A27DB-BD31-4B8C-83A1-F6EECF244321}">
                <p14:modId xmlns:p14="http://schemas.microsoft.com/office/powerpoint/2010/main" val="1771062818"/>
              </p:ext>
            </p:extLst>
          </p:nvPr>
        </p:nvGraphicFramePr>
        <p:xfrm>
          <a:off x="737167" y="2368445"/>
          <a:ext cx="9860879" cy="43021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97AC0ECB-1692-9368-675C-B18C75DABC47}"/>
              </a:ext>
            </a:extLst>
          </p:cNvPr>
          <p:cNvSpPr txBox="1">
            <a:spLocks/>
          </p:cNvSpPr>
          <p:nvPr/>
        </p:nvSpPr>
        <p:spPr>
          <a:xfrm>
            <a:off x="1545561" y="743119"/>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a:t>
            </a:r>
          </a:p>
        </p:txBody>
      </p:sp>
      <p:sp>
        <p:nvSpPr>
          <p:cNvPr id="2" name="Title 1">
            <a:extLst>
              <a:ext uri="{FF2B5EF4-FFF2-40B4-BE49-F238E27FC236}">
                <a16:creationId xmlns:a16="http://schemas.microsoft.com/office/drawing/2014/main" id="{78E15F60-5DCF-C6B4-DB50-3A8B333EE798}"/>
              </a:ext>
            </a:extLst>
          </p:cNvPr>
          <p:cNvSpPr txBox="1">
            <a:spLocks/>
          </p:cNvSpPr>
          <p:nvPr/>
        </p:nvSpPr>
        <p:spPr>
          <a:xfrm>
            <a:off x="2396401" y="1587867"/>
            <a:ext cx="7146236"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SemiBold" panose="00000700000000000000" pitchFamily="2" charset="0"/>
                <a:ea typeface="Calibri" panose="020F0502020204030204" pitchFamily="34" charset="0"/>
                <a:cs typeface="Calibri" panose="020F0502020204030204" pitchFamily="34" charset="0"/>
              </a:rPr>
              <a:t>2. Define your mission and vision</a:t>
            </a:r>
            <a:endParaRPr lang="en-US" sz="2800" dirty="0">
              <a:latin typeface="Montserrat SemiBold" panose="00000700000000000000" pitchFamily="2" charset="0"/>
              <a:ea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914718256"/>
      </p:ext>
    </p:extLst>
  </p:cSld>
  <p:clrMapOvr>
    <a:masterClrMapping/>
  </p:clrMapOvr>
  <mc:AlternateContent xmlns:mc="http://schemas.openxmlformats.org/markup-compatibility/2006" xmlns:p14="http://schemas.microsoft.com/office/powerpoint/2010/main">
    <mc:Choice Requires="p14">
      <p:transition spd="slow" p14:dur="2000" advClick="0" advTm="26289"/>
    </mc:Choice>
    <mc:Fallback xmlns="">
      <p:transition spd="slow" advClick="0" advTm="2628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295E0-5EEA-239E-0C9D-A11B3B510C64}"/>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1152301-7657-E765-BC9B-4955FF08FCC6}"/>
              </a:ext>
            </a:extLst>
          </p:cNvPr>
          <p:cNvGraphicFramePr/>
          <p:nvPr>
            <p:extLst>
              <p:ext uri="{D42A27DB-BD31-4B8C-83A1-F6EECF244321}">
                <p14:modId xmlns:p14="http://schemas.microsoft.com/office/powerpoint/2010/main" val="3896304055"/>
              </p:ext>
            </p:extLst>
          </p:nvPr>
        </p:nvGraphicFramePr>
        <p:xfrm>
          <a:off x="737168" y="2053652"/>
          <a:ext cx="9995790" cy="43171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11655B68-AC23-1AB0-FB65-D0CCC126C8D1}"/>
              </a:ext>
            </a:extLst>
          </p:cNvPr>
          <p:cNvSpPr txBox="1">
            <a:spLocks/>
          </p:cNvSpPr>
          <p:nvPr/>
        </p:nvSpPr>
        <p:spPr>
          <a:xfrm>
            <a:off x="2265089" y="464696"/>
            <a:ext cx="8847917"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Alternates ExtraBold" panose="00000900000000000000" pitchFamily="50" charset="0"/>
                <a:ea typeface="Calibri" panose="020F0502020204030204" pitchFamily="34" charset="0"/>
                <a:cs typeface="Calibri" panose="020F0502020204030204" pitchFamily="34" charset="0"/>
              </a:rPr>
              <a:t>Social Enterprise development</a:t>
            </a:r>
          </a:p>
        </p:txBody>
      </p:sp>
      <p:sp>
        <p:nvSpPr>
          <p:cNvPr id="2" name="Title 1">
            <a:extLst>
              <a:ext uri="{FF2B5EF4-FFF2-40B4-BE49-F238E27FC236}">
                <a16:creationId xmlns:a16="http://schemas.microsoft.com/office/drawing/2014/main" id="{8C7F9686-ED85-02A1-52DA-94C9707770F9}"/>
              </a:ext>
            </a:extLst>
          </p:cNvPr>
          <p:cNvSpPr txBox="1">
            <a:spLocks/>
          </p:cNvSpPr>
          <p:nvPr/>
        </p:nvSpPr>
        <p:spPr>
          <a:xfrm>
            <a:off x="2522882" y="1267759"/>
            <a:ext cx="7146236" cy="780578"/>
          </a:xfrm>
          <a:prstGeom prst="rect">
            <a:avLst/>
          </a:prstGeom>
          <a:ln>
            <a:noFill/>
          </a:ln>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Montserrat SemiBold" panose="00000700000000000000" pitchFamily="2" charset="0"/>
                <a:ea typeface="Calibri" panose="020F0502020204030204" pitchFamily="34" charset="0"/>
                <a:cs typeface="Calibri" panose="020F0502020204030204" pitchFamily="34" charset="0"/>
              </a:rPr>
              <a:t>3. Right Legal Structure</a:t>
            </a:r>
            <a:endParaRPr lang="en-US" sz="2800" dirty="0">
              <a:latin typeface="Montserrat SemiBold" panose="00000700000000000000" pitchFamily="2" charset="0"/>
              <a:ea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2921541212"/>
      </p:ext>
    </p:extLst>
  </p:cSld>
  <p:clrMapOvr>
    <a:masterClrMapping/>
  </p:clrMapOvr>
  <mc:AlternateContent xmlns:mc="http://schemas.openxmlformats.org/markup-compatibility/2006" xmlns:p14="http://schemas.microsoft.com/office/powerpoint/2010/main">
    <mc:Choice Requires="p14">
      <p:transition spd="slow" p14:dur="2000" advClick="0" advTm="28258"/>
    </mc:Choice>
    <mc:Fallback xmlns="">
      <p:transition spd="slow" advClick="0" advTm="28258"/>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OJECT_VERSION" val="9.3"/>
  <p:tag name="ISPRING_PROJECT_FOLDER_UPDATED" val="1"/>
  <p:tag name="ISPRING_FIRST_PUBLISH" val="1"/>
  <p:tag name="FLASHSPRING_ZOOM_TAG" val="68"/>
  <p:tag name="ISPRING_RESOURCE_FOLDER" val="C:\Users\gideon.kirimanjaro\Desktop\Trocaire\Module 7- Revenue Diversification\"/>
  <p:tag name="ISPRING_PRESENTATION_PATH" val="C:\Users\gideon.kirimanjaro\Desktop\Trocaire\Module 7- Revenue Diversification.pptx"/>
  <p:tag name="ISPRING_SCREEN_RECS_UPDATED" val="C:\Users\gideon.kirimanjaro\Desktop\Trocaire\Module 7- Revenue Diversification\"/>
  <p:tag name="ISPRING_LMS_API_VERSION" val="SCORM 2004 (4th edition)"/>
  <p:tag name="ISPRING_ULTRA_SCORM_COURSE_ID" val="CF5FE07B-7F50-4C74-A36A-3CE0920F0460"/>
  <p:tag name="ISPRING_CMI5_LAUNCH_METHOD" val="any window"/>
  <p:tag name="ISPRINGCLOUDFOLDERID" val="1"/>
  <p:tag name="ISPRINGONLINEFOLDERID" val="1"/>
  <p:tag name="ISPRING_OUTPUT_FOLDER" val="[[&quot;\uFFFD\uFFFDӨ{55F830F4-1D7A-44FE-9A6F-C415710E0EFA}&quot;,&quot;C:\\Users\\gideon.kirimanjaro\\Desktop\\Trocaire&quot;]]"/>
  <p:tag name="ISPRING_SCORM_RATE_SLIDES" val="0"/>
  <p:tag name="ISPRING_UUID" val="{2F62685B-FA83-4CDD-841C-F55F0BB01495}"/>
  <p:tag name="ISPRING_SCORM_RATE_QUIZZES" val="1"/>
  <p:tag name="ISPRING_SCORM_PASSING_SCORE" val="80.000000"/>
  <p:tag name="ISPRING_PRESENTATION_INFO_2" val="&lt;?xml version=&quot;1.0&quot; encoding=&quot;UTF-8&quot; standalone=&quot;no&quot; ?&gt;&#10;&lt;presentation2&gt;&#10;&#10;  &lt;slides&gt;&#10;    &lt;slide id=&quot;{8163BBA0-D0B4-45E8-B979-5019A1AD1DB2}&quot; pptId=&quot;257&quot;/&gt;&#10;    &lt;slide id=&quot;{0B71EB51-D048-494F-8F91-F219620AAE44}&quot; pptId=&quot;281&quot;/&gt;&#10;    &lt;slide id=&quot;{E73830E6-FEE7-4750-A4C5-8E7F54C8B4AE}&quot; pptId=&quot;4202&quot;/&gt;&#10;    &lt;slide id=&quot;{7BCF2C20-0741-4805-A5A4-80A7702B5600}&quot; pptId=&quot;283&quot;/&gt;&#10;    &lt;slide id=&quot;{21B2E434-2BBC-4B41-BAB6-1ADBC0562219}&quot; pptId=&quot;4216&quot;/&gt;&#10;    &lt;slide id=&quot;{E87313C9-CDC4-48D9-BC92-D4C202CF26E4}&quot; pptId=&quot;4217&quot;/&gt;&#10;    &lt;slide id=&quot;{3CDFEFF1-206D-4FB7-833C-6FE42369320C}&quot; pptId=&quot;4197&quot;/&gt;&#10;    &lt;slide id=&quot;{D380D676-2574-4CAF-B9F3-6409556D4E2B}&quot; pptId=&quot;4218&quot;/&gt;&#10;    &lt;slide id=&quot;{07443D5E-81D8-469D-93A8-F45E12CA2FD1}&quot; pptId=&quot;4219&quot;/&gt;&#10;    &lt;slide id=&quot;{52D77383-30A9-47C9-B6A5-A050F88343F2}&quot; pptId=&quot;4220&quot;/&gt;&#10;    &lt;slide id=&quot;{008616AB-7E7C-4EC7-BC7B-3F6F5A1224B7}&quot; pptId=&quot;4221&quot;/&gt;&#10;    &lt;slide id=&quot;{C8DDA465-0C95-4436-A101-5C1021AD1763}&quot; pptId=&quot;4222&quot;/&gt;&#10;    &lt;slide id=&quot;{1B8332E9-BA88-45B1-BE52-18FC283E08CD}&quot; pptId=&quot;4198&quot;/&gt;&#10;    &lt;slide id=&quot;{9882603B-8CBC-44A3-9AE6-462CE845F844}&quot; pptId=&quot;4224&quot;/&gt;&#10;    &lt;slide id=&quot;{9C7FD6CE-D3FD-4816-B57D-14A7995BC923}&quot; pptId=&quot;4225&quot;/&gt;&#10;    &lt;slide id=&quot;{E2C2DC2A-85FD-494F-BF3A-68E5EC61F673}&quot; pptId=&quot;4226&quot;/&gt;&#10;    &lt;slide id=&quot;{762F88CE-9D82-44D8-8325-E455FCBCA404}&quot; pptId=&quot;4227&quot;/&gt;&#10;    &lt;slide id=&quot;{5395D277-ED33-40FE-87AE-414775697F1B}&quot; pptId=&quot;4200&quot;/&gt;&#10;    &lt;slide id=&quot;{4AA51DC7-0CF5-484B-8E6B-D6B7DFC81999}&quot; pptId=&quot;4228&quot;/&gt;&#10;    &lt;slide id=&quot;{40E3F46A-DCE2-4AB4-8C12-AABC4869C48B}&quot; pptId=&quot;4229&quot;/&gt;&#10;    &lt;slide id=&quot;{D01E9BCC-595E-4D20-BC4C-5FD8B44C3B38}&quot; pptId=&quot;4230&quot;/&gt;&#10;    &lt;slide id=&quot;{60EE8FBD-B328-421F-8729-57A0ECCB1148}&quot; pptId=&quot;4201&quot;/&gt;&#10;    &lt;slide id=&quot;{95A429DB-D3A4-4F4A-B691-43DE175C614E}&quot; pptId=&quot;4203&quot;/&gt;&#10;    &lt;slide id=&quot;{6DA48665-7EB5-46C9-B0D2-F559B7DFC030}&quot; pptId=&quot;4231&quot;/&gt;&#10;    &lt;slide id=&quot;{B1FA8D62-F040-4CEC-ACA0-40F826FC43C7}&quot; pptId=&quot;4232&quot;/&gt;&#10;    &lt;slide id=&quot;{D7AC28CD-C0B3-4923-92D8-E421495A1F90}&quot; pptId=&quot;4233&quot;/&gt;&#10;    &lt;slide id=&quot;{D84411E5-F88B-441D-BA85-570F85314CD6}&quot; pptId=&quot;4234&quot;/&gt;&#10;    &lt;slide id=&quot;{24D14A6D-AE09-4FA1-B2D1-89CCDC5EA968}&quot; pptId=&quot;4235&quot;/&gt;&#10;    &lt;slide id=&quot;{558DFE13-89E0-47C2-B726-D12E4B9E8E15}&quot; pptId=&quot;4210&quot;/&gt;&#10;    &lt;slide id=&quot;{071B3841-5C2A-4FF2-9680-143E4477B858}&quot; pptId=&quot;4211&quot;/&gt;&#10;    &lt;slide id=&quot;{731D372B-8339-4A8F-9CD9-CE58DC1C135B}&quot; pptId=&quot;4204&quot;/&gt;&#10;    &lt;slide id=&quot;{027F438C-4A79-4440-B05D-82C6CF23ABCB}&quot; pptId=&quot;4205&quot;/&gt;&#10;    &lt;slide id=&quot;{B315BDDE-3454-4471-B048-3BD2385E0C9D}&quot; pptId=&quot;4236&quot;/&gt;&#10;    &lt;slide id=&quot;{18DDA888-8492-46AB-9A5D-85CCF7456B02}&quot; pptId=&quot;4237&quot;/&gt;&#10;    &lt;slide id=&quot;{2765E865-9D7F-4014-B126-4C857B95F428}&quot; pptId=&quot;4238&quot;/&gt;&#10;    &lt;slide id=&quot;{04FE17FB-211E-41C6-A54E-BA150D6ABB7F}&quot; pptId=&quot;4239&quot;/&gt;&#10;    &lt;slide id=&quot;{A7F68B25-B263-4C42-871E-FDCC0EF6C7D8}&quot; pptId=&quot;4240&quot;/&gt;&#10;    &lt;slide id=&quot;{82D84A55-B92E-4A6A-8A0F-7738BE2EB605}&quot; pptId=&quot;4244&quot;/&gt;&#10;    &lt;slide id=&quot;{5D45FC63-C030-4DC4-85D3-A45149872BE6}&quot; pptId=&quot;4241&quot;/&gt;&#10;    &lt;slide id=&quot;{84D20DB5-7694-4B05-96CD-4BCB762E9E73}&quot; pptId=&quot;4243&quot;/&gt;&#10;    &lt;slide id=&quot;{DC2EF901-94CA-4A1C-8463-6FE8172CB220}&quot; pptId=&quot;4212&quot;/&gt;&#10;    &lt;slide id=&quot;{4DEE4E81-6F4D-46C8-BD54-14EF647FEA92}&quot; pptId=&quot;4206&quot;/&gt;&#10;    &lt;slide id=&quot;{8387431F-2858-4711-9297-5010903FD734}&quot; pptId=&quot;4245&quot;/&gt;&#10;    &lt;slide id=&quot;{3B4B9472-C5B2-478D-8613-6D601EA04946}&quot; pptId=&quot;4207&quot;/&gt;&#10;    &lt;slide id=&quot;{1490E5FD-D71A-4415-AE42-2417378DCD33}&quot; pptId=&quot;4246&quot;/&gt;&#10;    &lt;slide id=&quot;{1994860C-2AC9-48FB-8F58-9F72F662AD2C}&quot; pptId=&quot;4213&quot;/&gt;&#10;    &lt;slide id=&quot;{69EEF478-4041-45FE-86E4-CD7630F7F9F5}&quot; pptId=&quot;4214&quot;/&gt;&#10;    &lt;slide id=&quot;{0BC3007F-8B46-47F6-B0C3-98054B759AB0}&quot; pptId=&quot;4215&quot;/&gt;&#10;    &lt;slide id=&quot;{AFD9D152-1F4C-4EBA-86BC-6D3FC3839922}&quot; pptId=&quot;4247&quot;/&gt;&#10;  &lt;/slides&gt;&#10;&#10;  &lt;narration&gt;&#10;    &lt;audioTracks&gt;&#10;      &lt;audioTrack muted=&quot;false&quot; name=&quot;Text-to-speech clip — Audio  1&quot; resource=&quot;ec71fd62&quot; slideId=&quot;{8163BBA0-D0B4-45E8-B979-5019A1AD1DB2}&quot; startTime=&quot;0&quot; stepIndex=&quot;0&quot; volume=&quot;1&quot;&gt;&#10;        &lt;audio channels=&quot;1&quot; format=&quot;fltp&quot; sampleRate=&quot;24000&quot;/&gt;&#10;      &lt;/audioTrack&gt;&#10;      &lt;audioTrack muted=&quot;false&quot; name=&quot;Text-to-speech clip — Audio  3&quot; resource=&quot;25e0f6cc&quot; slideId=&quot;{E73830E6-FEE7-4750-A4C5-8E7F54C8B4AE}&quot; startTime=&quot;0&quot; stepIndex=&quot;0&quot; volume=&quot;1&quot;&gt;&#10;        &lt;audio channels=&quot;1&quot; format=&quot;fltp&quot; sampleRate=&quot;24000&quot;/&gt;&#10;      &lt;/audioTrack&gt;&#10;      &lt;audioTrack muted=&quot;false&quot; name=&quot;Text-to-speech clip — Audio  4&quot; resource=&quot;67995251&quot; slideId=&quot;{7BCF2C20-0741-4805-A5A4-80A7702B5600}&quot; startTime=&quot;0&quot; stepIndex=&quot;0&quot; volume=&quot;1&quot;&gt;&#10;        &lt;audio channels=&quot;1&quot; format=&quot;fltp&quot; sampleRate=&quot;24000&quot;/&gt;&#10;      &lt;/audioTrack&gt;&#10;      &lt;audioTrack muted=&quot;false&quot; name=&quot;Text-to-speech clip — Audio  5&quot; resource=&quot;ae02fb38&quot; slideId=&quot;{21B2E434-2BBC-4B41-BAB6-1ADBC0562219}&quot; startTime=&quot;0&quot; stepIndex=&quot;0&quot; volume=&quot;1&quot;&gt;&#10;        &lt;audio channels=&quot;1&quot; format=&quot;fltp&quot; sampleRate=&quot;24000&quot;/&gt;&#10;      &lt;/audioTrack&gt;&#10;      &lt;audioTrack muted=&quot;false&quot; name=&quot;Text-to-speech clip — Audio  6&quot; resource=&quot;9121a5fc&quot; slideId=&quot;{E87313C9-CDC4-48D9-BC92-D4C202CF26E4}&quot; startTime=&quot;0&quot; stepIndex=&quot;0&quot; volume=&quot;1&quot;&gt;&#10;        &lt;audio channels=&quot;1&quot; format=&quot;fltp&quot; sampleRate=&quot;24000&quot;/&gt;&#10;      &lt;/audioTrack&gt;&#10;      &lt;audioTrack muted=&quot;false&quot; name=&quot;Text-to-speech clip — Audio  7&quot; resource=&quot;d0596ddf&quot; slideId=&quot;{3CDFEFF1-206D-4FB7-833C-6FE42369320C}&quot; startTime=&quot;0&quot; stepIndex=&quot;0&quot; volume=&quot;1&quot;&gt;&#10;        &lt;audio channels=&quot;1&quot; format=&quot;fltp&quot; sampleRate=&quot;24000&quot;/&gt;&#10;      &lt;/audioTrack&gt;&#10;      &lt;audioTrack muted=&quot;false&quot; name=&quot;Text-to-speech clip — Audio  8&quot; resource=&quot;d7331b91&quot; slideId=&quot;{D380D676-2574-4CAF-B9F3-6409556D4E2B}&quot; startTime=&quot;0&quot; stepIndex=&quot;0&quot; volume=&quot;1&quot;&gt;&#10;        &lt;audio channels=&quot;1&quot; format=&quot;fltp&quot; sampleRate=&quot;24000&quot;/&gt;&#10;      &lt;/audioTrack&gt;&#10;      &lt;audioTrack muted=&quot;false&quot; name=&quot;Text-to-speech clip — Audio  9&quot; resource=&quot;6d621478&quot; slideId=&quot;{07443D5E-81D8-469D-93A8-F45E12CA2FD1}&quot; startTime=&quot;0&quot; stepIndex=&quot;0&quot; volume=&quot;1&quot;&gt;&#10;        &lt;audio channels=&quot;1&quot; format=&quot;fltp&quot; sampleRate=&quot;24000&quot;/&gt;&#10;      &lt;/audioTrack&gt;&#10;      &lt;audioTrack muted=&quot;false&quot; name=&quot;Text-to-speech clip — Audio  10&quot; resource=&quot;111a76c4&quot; slideId=&quot;{52D77383-30A9-47C9-B6A5-A050F88343F2}&quot; startTime=&quot;0&quot; stepIndex=&quot;0&quot; volume=&quot;1&quot;&gt;&#10;        &lt;audio channels=&quot;1&quot; format=&quot;fltp&quot; sampleRate=&quot;24000&quot;/&gt;&#10;      &lt;/audioTrack&gt;&#10;      &lt;audioTrack muted=&quot;false&quot; name=&quot;Text-to-speech clip — Audio  11&quot; resource=&quot;7dc854ca&quot; slideId=&quot;{008616AB-7E7C-4EC7-BC7B-3F6F5A1224B7}&quot; startTime=&quot;0&quot; stepIndex=&quot;0&quot; volume=&quot;1&quot;&gt;&#10;        &lt;audio channels=&quot;1&quot; format=&quot;fltp&quot; sampleRate=&quot;24000&quot;/&gt;&#10;      &lt;/audioTrack&gt;&#10;      &lt;audioTrack muted=&quot;false&quot; name=&quot;Text-to-speech clip — Audio  12&quot; resource=&quot;edb7448d&quot; slideId=&quot;{C8DDA465-0C95-4436-A101-5C1021AD1763}&quot; startTime=&quot;0&quot; stepIndex=&quot;0&quot; volume=&quot;1&quot;&gt;&#10;        &lt;audio channels=&quot;1&quot; format=&quot;fltp&quot; sampleRate=&quot;24000&quot;/&gt;&#10;      &lt;/audioTrack&gt;&#10;      &lt;audioTrack muted=&quot;false&quot; name=&quot;Text-to-speech clip — Audio  13&quot; resource=&quot;b061db10&quot; slideId=&quot;{1B8332E9-BA88-45B1-BE52-18FC283E08CD}&quot; startTime=&quot;0&quot; stepIndex=&quot;0&quot; volume=&quot;1&quot;&gt;&#10;        &lt;audio channels=&quot;1&quot; format=&quot;fltp&quot; sampleRate=&quot;24000&quot;/&gt;&#10;      &lt;/audioTrack&gt;&#10;      &lt;audioTrack muted=&quot;false&quot; name=&quot;Text-to-speech clip — Audio  14&quot; resource=&quot;653bce46&quot; slideId=&quot;{9882603B-8CBC-44A3-9AE6-462CE845F844}&quot; startTime=&quot;0&quot; stepIndex=&quot;0&quot; volume=&quot;1&quot;&gt;&#10;        &lt;audio channels=&quot;1&quot; format=&quot;fltp&quot; sampleRate=&quot;24000&quot;/&gt;&#10;      &lt;/audioTrack&gt;&#10;      &lt;audioTrack muted=&quot;false&quot; name=&quot;Text-to-speech clip — Audio  15&quot; resource=&quot;cf4b2d45&quot; slideId=&quot;{9C7FD6CE-D3FD-4816-B57D-14A7995BC923}&quot; startTime=&quot;0&quot; stepIndex=&quot;0&quot; volume=&quot;1&quot;&gt;&#10;        &lt;audio channels=&quot;1&quot; format=&quot;fltp&quot; sampleRate=&quot;24000&quot;/&gt;&#10;      &lt;/audioTrack&gt;&#10;      &lt;audioTrack muted=&quot;false&quot; name=&quot;Text-to-speech clip — Audio  16&quot; resource=&quot;f71aa2da&quot; slideId=&quot;{E2C2DC2A-85FD-494F-BF3A-68E5EC61F673}&quot; startTime=&quot;0&quot; stepIndex=&quot;0&quot; volume=&quot;1&quot;&gt;&#10;        &lt;audio channels=&quot;1&quot; format=&quot;fltp&quot; sampleRate=&quot;24000&quot;/&gt;&#10;      &lt;/audioTrack&gt;&#10;      &lt;audioTrack muted=&quot;false&quot; name=&quot;Text-to-speech clip — Audio  17&quot; resource=&quot;20c0c219&quot; slideId=&quot;{762F88CE-9D82-44D8-8325-E455FCBCA404}&quot; startTime=&quot;0&quot; stepIndex=&quot;0&quot; volume=&quot;1&quot;&gt;&#10;        &lt;audio channels=&quot;1&quot; format=&quot;fltp&quot; sampleRate=&quot;24000&quot;/&gt;&#10;      &lt;/audioTrack&gt;&#10;      &lt;audioTrack muted=&quot;false&quot; name=&quot;Text-to-speech clip — Audio  18&quot; resource=&quot;61c3d40a&quot; slideId=&quot;{5395D277-ED33-40FE-87AE-414775697F1B}&quot; startTime=&quot;0&quot; stepIndex=&quot;0&quot; volume=&quot;1&quot;&gt;&#10;        &lt;audio channels=&quot;1&quot; format=&quot;fltp&quot; sampleRate=&quot;24000&quot;/&gt;&#10;      &lt;/audioTrack&gt;&#10;      &lt;audioTrack muted=&quot;false&quot; name=&quot;Text-to-speech clip — Audio  19&quot; resource=&quot;1b670715&quot; slideId=&quot;{4AA51DC7-0CF5-484B-8E6B-D6B7DFC81999}&quot; startTime=&quot;0&quot; stepIndex=&quot;0&quot; volume=&quot;1&quot;&gt;&#10;        &lt;audio channels=&quot;1&quot; format=&quot;fltp&quot; sampleRate=&quot;24000&quot;/&gt;&#10;      &lt;/audioTrack&gt;&#10;      &lt;audioTrack muted=&quot;false&quot; name=&quot;Text-to-speech clip — Audio  20&quot; resource=&quot;64833719&quot; slideId=&quot;{40E3F46A-DCE2-4AB4-8C12-AABC4869C48B}&quot; startTime=&quot;0&quot; stepIndex=&quot;0&quot; volume=&quot;1&quot;&gt;&#10;        &lt;audio channels=&quot;1&quot; format=&quot;fltp&quot; sampleRate=&quot;24000&quot;/&gt;&#10;      &lt;/audioTrack&gt;&#10;      &lt;audioTrack muted=&quot;false&quot; name=&quot;Text-to-speech clip — Audio  21&quot; resource=&quot;c768ed6d&quot; slideId=&quot;{D01E9BCC-595E-4D20-BC4C-5FD8B44C3B38}&quot; startTime=&quot;0&quot; stepIndex=&quot;0&quot; volume=&quot;1&quot;&gt;&#10;        &lt;audio channels=&quot;1&quot; format=&quot;fltp&quot; sampleRate=&quot;24000&quot;/&gt;&#10;      &lt;/audioTrack&gt;&#10;      &lt;audioTrack muted=&quot;false&quot; name=&quot;Text-to-speech clip — Audio  22&quot; resource=&quot;9327c573&quot; slideId=&quot;{60EE8FBD-B328-421F-8729-57A0ECCB1148}&quot; startTime=&quot;0&quot; stepIndex=&quot;0&quot; volume=&quot;1&quot;&gt;&#10;        &lt;audio channels=&quot;1&quot; format=&quot;fltp&quot; sampleRate=&quot;24000&quot;/&gt;&#10;      &lt;/audioTrack&gt;&#10;      &lt;audioTrack muted=&quot;false&quot; name=&quot;Text-to-speech clip — Audio  23&quot; resource=&quot;0a901355&quot; slideId=&quot;{95A429DB-D3A4-4F4A-B691-43DE175C614E}&quot; startTime=&quot;0&quot; stepIndex=&quot;0&quot; volume=&quot;1&quot;&gt;&#10;        &lt;audio channels=&quot;1&quot; format=&quot;fltp&quot; sampleRate=&quot;24000&quot;/&gt;&#10;      &lt;/audioTrack&gt;&#10;      &lt;audioTrack muted=&quot;false&quot; name=&quot;Text-to-speech clip — Audio  24&quot; resource=&quot;a985e05e&quot; slideId=&quot;{6DA48665-7EB5-46C9-B0D2-F559B7DFC030}&quot; startTime=&quot;0&quot; stepIndex=&quot;0&quot; volume=&quot;1&quot;&gt;&#10;        &lt;audio channels=&quot;1&quot; format=&quot;fltp&quot; sampleRate=&quot;24000&quot;/&gt;&#10;      &lt;/audioTrack&gt;&#10;      &lt;audioTrack muted=&quot;false&quot; name=&quot;Text-to-speech clip — Audio  25&quot; resource=&quot;1be6e9da&quot; slideId=&quot;{B1FA8D62-F040-4CEC-ACA0-40F826FC43C7}&quot; startTime=&quot;0&quot; stepIndex=&quot;0&quot; volume=&quot;1&quot;&gt;&#10;        &lt;audio channels=&quot;1&quot; format=&quot;fltp&quot; sampleRate=&quot;24000&quot;/&gt;&#10;      &lt;/audioTrack&gt;&#10;      &lt;audioTrack muted=&quot;false&quot; name=&quot;Text-to-speech clip — Audio  26&quot; resource=&quot;3ff7a71f&quot; slideId=&quot;{D7AC28CD-C0B3-4923-92D8-E421495A1F90}&quot; startTime=&quot;0&quot; stepIndex=&quot;0&quot; volume=&quot;1&quot;&gt;&#10;        &lt;audio channels=&quot;1&quot; format=&quot;fltp&quot; sampleRate=&quot;24000&quot;/&gt;&#10;      &lt;/audioTrack&gt;&#10;      &lt;audioTrack muted=&quot;false&quot; name=&quot;Text-to-speech clip — Audio  27&quot; resource=&quot;17789457&quot; slideId=&quot;{D84411E5-F88B-441D-BA85-570F85314CD6}&quot; startTime=&quot;0&quot; stepIndex=&quot;0&quot; volume=&quot;1&quot;&gt;&#10;        &lt;audio channels=&quot;1&quot; format=&quot;fltp&quot; sampleRate=&quot;24000&quot;/&gt;&#10;      &lt;/audioTrack&gt;&#10;      &lt;audioTrack muted=&quot;false&quot; name=&quot;Text-to-speech clip — Audio  28&quot; resource=&quot;9707ff8d&quot; slideId=&quot;{24D14A6D-AE09-4FA1-B2D1-89CCDC5EA968}&quot; startTime=&quot;0&quot; stepIndex=&quot;0&quot; volume=&quot;1&quot;&gt;&#10;        &lt;audio channels=&quot;1&quot; format=&quot;fltp&quot; sampleRate=&quot;24000&quot;/&gt;&#10;      &lt;/audioTrack&gt;&#10;      &lt;audioTrack muted=&quot;false&quot; name=&quot;Text-to-speech clip — Audio  29&quot; resource=&quot;3cd9543b&quot; slideId=&quot;{558DFE13-89E0-47C2-B726-D12E4B9E8E15}&quot; startTime=&quot;0&quot; stepIndex=&quot;0&quot; volume=&quot;1&quot;&gt;&#10;        &lt;audio channels=&quot;1&quot; format=&quot;fltp&quot; sampleRate=&quot;24000&quot;/&gt;&#10;      &lt;/audioTrack&gt;&#10;      &lt;audioTrack muted=&quot;false&quot; name=&quot;Text-to-speech clip — Audio  30&quot; resource=&quot;9f8b2ac5&quot; slideId=&quot;{071B3841-5C2A-4FF2-9680-143E4477B858}&quot; startTime=&quot;0&quot; stepIndex=&quot;0&quot; volume=&quot;1&quot;&gt;&#10;        &lt;audio channels=&quot;1&quot; format=&quot;fltp&quot; sampleRate=&quot;24000&quot;/&gt;&#10;      &lt;/audioTrack&gt;&#10;      &lt;audioTrack muted=&quot;false&quot; name=&quot;Text-to-speech clip — Audio  31&quot; resource=&quot;8d77dbef&quot; slideId=&quot;{731D372B-8339-4A8F-9CD9-CE58DC1C135B}&quot; startTime=&quot;0&quot; stepIndex=&quot;0&quot; volume=&quot;1&quot;&gt;&#10;        &lt;audio channels=&quot;1&quot; format=&quot;fltp&quot; sampleRate=&quot;24000&quot;/&gt;&#10;      &lt;/audioTrack&gt;&#10;      &lt;audioTrack muted=&quot;false&quot; name=&quot;Text-to-speech clip — Audio  32&quot; resource=&quot;c8e84193&quot; slideId=&quot;{027F438C-4A79-4440-B05D-82C6CF23ABCB}&quot; startTime=&quot;0&quot; stepIndex=&quot;0&quot; volume=&quot;1&quot;&gt;&#10;        &lt;audio channels=&quot;1&quot; format=&quot;fltp&quot; sampleRate=&quot;24000&quot;/&gt;&#10;      &lt;/audioTrack&gt;&#10;      &lt;audioTrack muted=&quot;false&quot; name=&quot;Text-to-speech clip — Audio  33&quot; resource=&quot;ca867a0d&quot; slideId=&quot;{B315BDDE-3454-4471-B048-3BD2385E0C9D}&quot; startTime=&quot;0&quot; stepIndex=&quot;0&quot; volume=&quot;1&quot;&gt;&#10;        &lt;audio channels=&quot;1&quot; format=&quot;fltp&quot; sampleRate=&quot;24000&quot;/&gt;&#10;      &lt;/audioTrack&gt;&#10;      &lt;audioTrack muted=&quot;false&quot; name=&quot;Text-to-speech clip — Audio  34&quot; resource=&quot;a1b1bd41&quot; slideId=&quot;{18DDA888-8492-46AB-9A5D-85CCF7456B02}&quot; startTime=&quot;0&quot; stepIndex=&quot;0&quot; volume=&quot;1&quot;&gt;&#10;        &lt;audio channels=&quot;1&quot; format=&quot;fltp&quot; sampleRate=&quot;24000&quot;/&gt;&#10;      &lt;/audioTrack&gt;&#10;      &lt;audioTrack muted=&quot;false&quot; name=&quot;Text-to-speech clip — Audio  35&quot; resource=&quot;798b9439&quot; slideId=&quot;{2765E865-9D7F-4014-B126-4C857B95F428}&quot; startTime=&quot;0&quot; stepIndex=&quot;0&quot; volume=&quot;1&quot;&gt;&#10;        &lt;audio channels=&quot;1&quot; format=&quot;fltp&quot; sampleRate=&quot;24000&quot;/&gt;&#10;      &lt;/audioTrack&gt;&#10;      &lt;audioTrack muted=&quot;false&quot; name=&quot;Text-to-speech clip — Audio  36&quot; resource=&quot;e05ac2e7&quot; slideId=&quot;{04FE17FB-211E-41C6-A54E-BA150D6ABB7F}&quot; startTime=&quot;0&quot; stepIndex=&quot;0&quot; volume=&quot;1&quot;&gt;&#10;        &lt;audio channels=&quot;1&quot; format=&quot;fltp&quot; sampleRate=&quot;24000&quot;/&gt;&#10;      &lt;/audioTrack&gt;&#10;      &lt;audioTrack muted=&quot;false&quot; name=&quot;Text-to-speech clip — Audio  37&quot; resource=&quot;d672d97a&quot; slideId=&quot;{A7F68B25-B263-4C42-871E-FDCC0EF6C7D8}&quot; startTime=&quot;0&quot; stepIndex=&quot;0&quot; volume=&quot;1&quot;&gt;&#10;        &lt;audio channels=&quot;1&quot; format=&quot;fltp&quot; sampleRate=&quot;24000&quot;/&gt;&#10;      &lt;/audioTrack&gt;&#10;      &lt;audioTrack muted=&quot;false&quot; name=&quot;Text-to-speech clip — Audio  38&quot; resource=&quot;8a1f03a4&quot; slideId=&quot;{82D84A55-B92E-4A6A-8A0F-7738BE2EB605}&quot; startTime=&quot;0&quot; stepIndex=&quot;0&quot; volume=&quot;1&quot;&gt;&#10;        &lt;audio channels=&quot;1&quot; format=&quot;fltp&quot; sampleRate=&quot;24000&quot;/&gt;&#10;      &lt;/audioTrack&gt;&#10;      &lt;audioTrack muted=&quot;false&quot; name=&quot;Text-to-speech clip — Audio  39&quot; resource=&quot;05a40857&quot; slideId=&quot;{5D45FC63-C030-4DC4-85D3-A45149872BE6}&quot; startTime=&quot;0&quot; stepIndex=&quot;0&quot; volume=&quot;1&quot;&gt;&#10;        &lt;audio channels=&quot;1&quot; format=&quot;fltp&quot; sampleRate=&quot;24000&quot;/&gt;&#10;      &lt;/audioTrack&gt;&#10;      &lt;audioTrack muted=&quot;false&quot; name=&quot;Text-to-speech clip — Audio  40&quot; resource=&quot;a3445447&quot; slideId=&quot;{84D20DB5-7694-4B05-96CD-4BCB762E9E73}&quot; startTime=&quot;0&quot; stepIndex=&quot;0&quot; volume=&quot;1&quot;&gt;&#10;        &lt;audio channels=&quot;1&quot; format=&quot;fltp&quot; sampleRate=&quot;24000&quot;/&gt;&#10;      &lt;/audioTrack&gt;&#10;      &lt;audioTrack muted=&quot;false&quot; name=&quot;Text-to-speech clip — Audio  41&quot; resource=&quot;2263f8ab&quot; slideId=&quot;{DC2EF901-94CA-4A1C-8463-6FE8172CB220}&quot; startTime=&quot;0&quot; stepIndex=&quot;0&quot; volume=&quot;1&quot;&gt;&#10;        &lt;audio channels=&quot;1&quot; format=&quot;fltp&quot; sampleRate=&quot;24000&quot;/&gt;&#10;      &lt;/audioTrack&gt;&#10;      &lt;audioTrack muted=&quot;false&quot; name=&quot;Text-to-speech clip — Audio  42&quot; resource=&quot;e53f25d0&quot; slideId=&quot;{4DEE4E81-6F4D-46C8-BD54-14EF647FEA92}&quot; startTime=&quot;0&quot; stepIndex=&quot;0&quot; volume=&quot;1&quot;&gt;&#10;        &lt;audio channels=&quot;1&quot; format=&quot;fltp&quot; sampleRate=&quot;24000&quot;/&gt;&#10;      &lt;/audioTrack&gt;&#10;      &lt;audioTrack muted=&quot;false&quot; name=&quot;Text-to-speech clip — Audio  43&quot; resource=&quot;672ee112&quot; slideId=&quot;{8387431F-2858-4711-9297-5010903FD734}&quot; startTime=&quot;0&quot; stepIndex=&quot;0&quot; volume=&quot;1&quot;&gt;&#10;        &lt;audio channels=&quot;1&quot; format=&quot;fltp&quot; sampleRate=&quot;24000&quot;/&gt;&#10;      &lt;/audioTrack&gt;&#10;      &lt;audioTrack muted=&quot;false&quot; name=&quot;Text-to-speech clip — Audio  44&quot; resource=&quot;086325ea&quot; slideId=&quot;{3B4B9472-C5B2-478D-8613-6D601EA04946}&quot; startTime=&quot;0&quot; stepIndex=&quot;0&quot; volume=&quot;1&quot;&gt;&#10;        &lt;audio channels=&quot;1&quot; format=&quot;fltp&quot; sampleRate=&quot;24000&quot;/&gt;&#10;      &lt;/audioTrack&gt;&#10;      &lt;audioTrack muted=&quot;false&quot; name=&quot;Text-to-speech clip — Audio  45&quot; resource=&quot;2bb9e8b5&quot; slideId=&quot;{1490E5FD-D71A-4415-AE42-2417378DCD33}&quot; startTime=&quot;0&quot; stepIndex=&quot;0&quot; volume=&quot;1&quot;&gt;&#10;        &lt;audio channels=&quot;1&quot; format=&quot;fltp&quot; sampleRate=&quot;24000&quot;/&gt;&#10;      &lt;/audioTrack&gt;&#10;      &lt;audioTrack muted=&quot;false&quot; name=&quot;Text-to-speech clip — Audio  46&quot; resource=&quot;aa678868&quot; slideId=&quot;{1994860C-2AC9-48FB-8F58-9F72F662AD2C}&quot; startTime=&quot;0&quot; stepIndex=&quot;0&quot; volume=&quot;1&quot;&gt;&#10;        &lt;audio channels=&quot;1&quot; format=&quot;fltp&quot; sampleRate=&quot;24000&quot;/&gt;&#10;      &lt;/audioTrack&gt;&#10;      &lt;audioTrack muted=&quot;false&quot; name=&quot;Text-to-speech clip — Audio  47&quot; resource=&quot;88f08c53&quot; slideId=&quot;{69EEF478-4041-45FE-86E4-CD7630F7F9F5}&quot; startTime=&quot;0&quot; stepIndex=&quot;0&quot; volume=&quot;1&quot;&gt;&#10;        &lt;audio channels=&quot;1&quot; format=&quot;fltp&quot; sampleRate=&quot;24000&quot;/&gt;&#10;      &lt;/audioTrack&gt;&#10;      &lt;audioTrack muted=&quot;false&quot; name=&quot;Text-to-speech clip — Audio  48&quot; resource=&quot;78eabe8e&quot; slideId=&quot;{0BC3007F-8B46-47F6-B0C3-98054B759AB0}&quot; startTime=&quot;0&quot; stepIndex=&quot;0&quot; volume=&quot;1&quot;&gt;&#10;        &lt;audio channels=&quot;1&quot; format=&quot;fltp&quot; sampleRate=&quot;24000&quot;/&gt;&#10;      &lt;/audioTrack&gt;&#10;      &lt;audioTrack muted=&quot;false&quot; name=&quot;Text-to-speech clip — Audio  49&quot; resource=&quot;dbb64dad&quot; slideId=&quot;{AFD9D152-1F4C-4EBA-86BC-6D3FC3839922}&quot; startTime=&quot;0&quot; stepIndex=&quot;0&quot; volume=&quot;1&quot;&gt;&#10;        &lt;audio channels=&quot;1&quot; format=&quot;fltp&quot; sampleRate=&quot;24000&quot;/&gt;&#10;      &lt;/audioTrack&gt;&#10;      &lt;audioTrack muted=&quot;false&quot; name=&quot;Text-to-speech clip — Audio  50&quot; resource=&quot;98a8dfec&quot; slideId=&quot;{0B71EB51-D048-494F-8F91-F219620AAE44}&quot; startTime=&quot;0&quot; stepIndex=&quot;0&quot; volume=&quot;1&quot;&gt;&#10;        &lt;audio channels=&quot;1&quot; format=&quot;fltp&quot; sampleRate=&quot;24000&quot;/&gt;&#10;      &lt;/audioTrack&gt;&#10;    &lt;/audioTracks&gt;&#10;    &lt;videoTracks/&gt;&#10;  &lt;/narration&gt;&#10;&#10;&lt;/presentation2&gt;&#10;"/>
  <p:tag name="ISPRING_ULTRA_SCORM_COURCE_TITLE" val="Module 7- Revenue Diversification-web"/>
  <p:tag name="ISPRING_SCORM_ENDPOINT" val="&lt;endpoint&gt;&lt;enable&gt;0&lt;/enable&gt;&lt;lrs&gt;https://&lt;/lrs&gt;&lt;auth&gt;0&lt;/auth&gt;&lt;login&gt;&lt;/login&gt;&lt;password&gt;&lt;/password&gt;&lt;key&gt;&lt;/key&gt;&lt;name&gt;&lt;/name&gt;&lt;email&gt;&lt;/email&gt;&lt;/endpoint&gt;&#10;"/>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universal&quot;,&quot;studioSettings&quot;:{&quot;useMobileViewer&quot;:&quot;T_FALSE&quot;}},&quot;advancedSettings&quot;:{&quot;enableTextAllocation&quot;:&quot;T_TRUE&quot;,&quot;viewingFromLocalDrive&quot;:&quot;T_TRUE&quot;,&quot;contentScale&quot;:75,&quot;contentScaleMode&quot;:&quot;SCALE&quot;},&quot;accessibilitySettings&quot;:{&quot;enabled&quot;:&quot;T_FALSE&quot;,&quot;invertReadingOrder&quot;:&quot;T_FALS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quot;studioSettings&quot;:{&quot;onlineDestinationFolderId&quot;:&quot;0&quot;,&quot;uploadSources&quot;:true}}"/>
  <p:tag name="ISPRING_PRESENTATION_TITLE" val="Module 7- Revenue Diversification-web"/>
</p:tagLst>
</file>

<file path=ppt/tags/tag10.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28.258"/>
  <p:tag name="ISPRING_SLIDE_INDENT_LEVEL" val="0"/>
  <p:tag name="GENSWF_SLIDE_UID" val="{F747AF4B-622D-4947-A07B-8BCC99DD4253}:4219"/>
  <p:tag name="ISPRING_SLIDE_ID_2" val="{07443D5E-81D8-469D-93A8-F45E12CA2FD1}"/>
</p:tagLst>
</file>

<file path=ppt/tags/tag11.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27.974"/>
  <p:tag name="ISPRING_SLIDE_INDENT_LEVEL" val="0"/>
  <p:tag name="GENSWF_SLIDE_UID" val="{173C11DD-80F5-468A-9C5F-53DD5EB7BD0B}:4220"/>
  <p:tag name="ISPRING_SLIDE_ID_2" val="{52D77383-30A9-47C9-B6A5-A050F88343F2}"/>
</p:tagLst>
</file>

<file path=ppt/tags/tag12.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24.566"/>
  <p:tag name="ISPRING_SLIDE_INDENT_LEVEL" val="0"/>
  <p:tag name="GENSWF_SLIDE_UID" val="{28B6B89A-5E28-4315-80E7-1CA378DC5C75}:4221"/>
  <p:tag name="ISPRING_SLIDE_ID_2" val="{008616AB-7E7C-4EC7-BC7B-3F6F5A1224B7}"/>
</p:tagLst>
</file>

<file path=ppt/tags/tag13.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7.171"/>
  <p:tag name="ISPRING_SLIDE_INDENT_LEVEL" val="0"/>
  <p:tag name="GENSWF_SLIDE_UID" val="{ADEF4539-861E-442B-B79B-B7B1DD0F2F37}:4222"/>
  <p:tag name="ISPRING_SLIDE_ID_2" val="{C8DDA465-0C95-4436-A101-5C1021AD1763}"/>
</p:tagLst>
</file>

<file path=ppt/tags/tag14.xml><?xml version="1.0" encoding="utf-8"?>
<p:tagLst xmlns:a="http://schemas.openxmlformats.org/drawingml/2006/main" xmlns:r="http://schemas.openxmlformats.org/officeDocument/2006/relationships" xmlns:p="http://schemas.openxmlformats.org/presentationml/2006/main">
  <p:tag name="GENSWF_SLIDE_UID" val="{5D6CFCD4-A2C1-40F4-9989-E15C930A8B75}:4198"/>
  <p:tag name="ISPRING_CUSTOM_TIMING_USED" val="1"/>
  <p:tag name="GENSWF_ADVANCE_TIME" val="27.903"/>
  <p:tag name="ISPRING_SLIDE_INDENT_LEVEL" val="0"/>
  <p:tag name="ISPRING_SLIDE_ID_2" val="{1B8332E9-BA88-45B1-BE52-18FC283E08CD}"/>
</p:tagLst>
</file>

<file path=ppt/tags/tag15.xml><?xml version="1.0" encoding="utf-8"?>
<p:tagLst xmlns:a="http://schemas.openxmlformats.org/drawingml/2006/main" xmlns:r="http://schemas.openxmlformats.org/officeDocument/2006/relationships" xmlns:p="http://schemas.openxmlformats.org/presentationml/2006/main">
  <p:tag name="GENSWF_ADVANCE_TIME" val="39.576"/>
  <p:tag name="ISPRING_CUSTOM_TIMING_USED" val="1"/>
  <p:tag name="ISPRING_SLIDE_INDENT_LEVEL" val="0"/>
  <p:tag name="GENSWF_SLIDE_UID" val="{8A7AF35C-7AD1-416F-83B0-251695AFB83D}:4224"/>
  <p:tag name="ISPRING_SLIDE_ID_2" val="{9882603B-8CBC-44A3-9AE6-462CE845F844}"/>
</p:tagLst>
</file>

<file path=ppt/tags/tag16.xml><?xml version="1.0" encoding="utf-8"?>
<p:tagLst xmlns:a="http://schemas.openxmlformats.org/drawingml/2006/main" xmlns:r="http://schemas.openxmlformats.org/officeDocument/2006/relationships" xmlns:p="http://schemas.openxmlformats.org/presentationml/2006/main">
  <p:tag name="ISPRING_CUSTOM_TIMING_USED" val="1"/>
  <p:tag name="ISPRING_SLIDE_INDENT_LEVEL" val="0"/>
  <p:tag name="GENSWF_SLIDE_UID" val="{E94BF8B6-1423-449C-9263-A3FC0C85B0C3}:4225"/>
  <p:tag name="GENSWF_ADVANCE_TIME" val="38.976"/>
  <p:tag name="ISPRING_SLIDE_ID_2" val="{9C7FD6CE-D3FD-4816-B57D-14A7995BC923}"/>
</p:tagLst>
</file>

<file path=ppt/tags/tag17.xml><?xml version="1.0" encoding="utf-8"?>
<p:tagLst xmlns:a="http://schemas.openxmlformats.org/drawingml/2006/main" xmlns:r="http://schemas.openxmlformats.org/officeDocument/2006/relationships" xmlns:p="http://schemas.openxmlformats.org/presentationml/2006/main">
  <p:tag name="GENSWF_ADVANCE_TIME" val="35.568"/>
  <p:tag name="ISPRING_CUSTOM_TIMING_USED" val="1"/>
  <p:tag name="ISPRING_SLIDE_INDENT_LEVEL" val="0"/>
  <p:tag name="GENSWF_SLIDE_UID" val="{EA570F24-A43D-4BD0-A53F-47908FA71D37}:4226"/>
  <p:tag name="ISPRING_SLIDE_ID_2" val="{E2C2DC2A-85FD-494F-BF3A-68E5EC61F673}"/>
</p:tagLst>
</file>

<file path=ppt/tags/tag18.xml><?xml version="1.0" encoding="utf-8"?>
<p:tagLst xmlns:a="http://schemas.openxmlformats.org/drawingml/2006/main" xmlns:r="http://schemas.openxmlformats.org/officeDocument/2006/relationships" xmlns:p="http://schemas.openxmlformats.org/presentationml/2006/main">
  <p:tag name="ISPRING_CUSTOM_TIMING_USED" val="1"/>
  <p:tag name="ISPRING_SLIDE_INDENT_LEVEL" val="0"/>
  <p:tag name="GENSWF_SLIDE_UID" val="{52BA6A94-9708-4759-83DF-14BF2198BFC0}:4227"/>
  <p:tag name="GENSWF_ADVANCE_TIME" val="40.968"/>
  <p:tag name="ISPRING_SLIDE_ID_2" val="{762F88CE-9D82-44D8-8325-E455FCBCA404}"/>
</p:tagLst>
</file>

<file path=ppt/tags/tag19.xml><?xml version="1.0" encoding="utf-8"?>
<p:tagLst xmlns:a="http://schemas.openxmlformats.org/drawingml/2006/main" xmlns:r="http://schemas.openxmlformats.org/officeDocument/2006/relationships" xmlns:p="http://schemas.openxmlformats.org/presentationml/2006/main">
  <p:tag name="GENSWF_SLIDE_UID" val="{FFB10D5A-DBD4-424B-9830-EFABBF01B8ED}:4200"/>
  <p:tag name="ISPRING_CUSTOM_TIMING_USED" val="1"/>
  <p:tag name="GENSWF_ADVANCE_TIME" val="15.936"/>
  <p:tag name="ISPRING_SLIDE_INDENT_LEVEL" val="0"/>
  <p:tag name="ISPRING_SLIDE_ID_2" val="{5395D277-ED33-40FE-87AE-414775697F1B}"/>
</p:tagLst>
</file>

<file path=ppt/tags/tag2.xml><?xml version="1.0" encoding="utf-8"?>
<p:tagLst xmlns:a="http://schemas.openxmlformats.org/drawingml/2006/main" xmlns:r="http://schemas.openxmlformats.org/officeDocument/2006/relationships" xmlns:p="http://schemas.openxmlformats.org/presentationml/2006/main">
  <p:tag name="GENSWF_SLIDE_UID" val="{FED2A0F0-0D2D-4555-88DE-DC8930A69A3B}:257"/>
  <p:tag name="GENSWF_ADVANCE_TIME" val="5.000"/>
  <p:tag name="ISPRING_CUSTOM_TIMING_USED" val="1"/>
  <p:tag name="ISPRING_SLIDE_INDENT_LEVEL" val="0"/>
  <p:tag name="ISPRING_SLIDE_ID_2" val="{8163BBA0-D0B4-45E8-B979-5019A1AD1DB2}"/>
</p:tagLst>
</file>

<file path=ppt/tags/tag20.xml><?xml version="1.0" encoding="utf-8"?>
<p:tagLst xmlns:a="http://schemas.openxmlformats.org/drawingml/2006/main" xmlns:r="http://schemas.openxmlformats.org/officeDocument/2006/relationships" xmlns:p="http://schemas.openxmlformats.org/presentationml/2006/main">
  <p:tag name="GENSWF_ADVANCE_TIME" val="21.624"/>
  <p:tag name="ISPRING_CUSTOM_TIMING_USED" val="1"/>
  <p:tag name="ISPRING_SLIDE_INDENT_LEVEL" val="0"/>
  <p:tag name="GENSWF_SLIDE_UID" val="{EAAF568E-EC63-4468-ABF2-51C6ACF868D9}:4228"/>
  <p:tag name="ISPRING_SLIDE_ID_2" val="{4AA51DC7-0CF5-484B-8E6B-D6B7DFC81999}"/>
</p:tagLst>
</file>

<file path=ppt/tags/tag21.xml><?xml version="1.0" encoding="utf-8"?>
<p:tagLst xmlns:a="http://schemas.openxmlformats.org/drawingml/2006/main" xmlns:r="http://schemas.openxmlformats.org/officeDocument/2006/relationships" xmlns:p="http://schemas.openxmlformats.org/presentationml/2006/main">
  <p:tag name="GENSWF_ADVANCE_TIME" val="21.624"/>
  <p:tag name="ISPRING_CUSTOM_TIMING_USED" val="1"/>
  <p:tag name="ISPRING_SLIDE_INDENT_LEVEL" val="0"/>
  <p:tag name="GENSWF_SLIDE_UID" val="{08F828E6-C5F6-457A-AAA4-656553C6B0A9}:4229"/>
  <p:tag name="ISPRING_SLIDE_ID_2" val="{40E3F46A-DCE2-4AB4-8C12-AABC4869C48B}"/>
</p:tagLst>
</file>

<file path=ppt/tags/tag22.xml><?xml version="1.0" encoding="utf-8"?>
<p:tagLst xmlns:a="http://schemas.openxmlformats.org/drawingml/2006/main" xmlns:r="http://schemas.openxmlformats.org/officeDocument/2006/relationships" xmlns:p="http://schemas.openxmlformats.org/presentationml/2006/main">
  <p:tag name="GENSWF_ADVANCE_TIME" val="23.640"/>
  <p:tag name="ISPRING_CUSTOM_TIMING_USED" val="1"/>
  <p:tag name="ISPRING_SLIDE_INDENT_LEVEL" val="0"/>
  <p:tag name="GENSWF_SLIDE_UID" val="{4AD9086C-7B00-4C9D-9AE9-FD69CEC9387A}:4230"/>
  <p:tag name="ISPRING_SLIDE_ID_2" val="{D01E9BCC-595E-4D20-BC4C-5FD8B44C3B38}"/>
</p:tagLst>
</file>

<file path=ppt/tags/tag23.xml><?xml version="1.0" encoding="utf-8"?>
<p:tagLst xmlns:a="http://schemas.openxmlformats.org/drawingml/2006/main" xmlns:r="http://schemas.openxmlformats.org/officeDocument/2006/relationships" xmlns:p="http://schemas.openxmlformats.org/presentationml/2006/main">
  <p:tag name="GENSWF_SLIDE_UID" val="{B4F36216-2B5B-40C4-B965-746CCD0E5EE9}:4201"/>
  <p:tag name="ISPRING_CUSTOM_TIMING_USED" val="1"/>
  <p:tag name="ISPRING_SLIDE_INDENT_LEVEL" val="0"/>
  <p:tag name="GENSWF_ADVANCE_TIME" val="86.429"/>
  <p:tag name="ISPRING_SLIDE_ID_2" val="{60EE8FBD-B328-421F-8729-57A0ECCB1148}"/>
</p:tagLst>
</file>

<file path=ppt/tags/tag24.xml><?xml version="1.0" encoding="utf-8"?>
<p:tagLst xmlns:a="http://schemas.openxmlformats.org/drawingml/2006/main" xmlns:r="http://schemas.openxmlformats.org/officeDocument/2006/relationships" xmlns:p="http://schemas.openxmlformats.org/presentationml/2006/main">
  <p:tag name="GENSWF_SLIDE_UID" val="{D75C55D6-251A-4888-BC93-82334D557543}:4203"/>
  <p:tag name="ISPRING_CUSTOM_TIMING_USED" val="1"/>
  <p:tag name="GENSWF_ADVANCE_TIME" val="17.568"/>
  <p:tag name="ISPRING_SLIDE_INDENT_LEVEL" val="0"/>
  <p:tag name="ISPRING_SLIDE_ID_2" val="{95A429DB-D3A4-4F4A-B691-43DE175C614E}"/>
</p:tagLst>
</file>

<file path=ppt/tags/tag25.xml><?xml version="1.0" encoding="utf-8"?>
<p:tagLst xmlns:a="http://schemas.openxmlformats.org/drawingml/2006/main" xmlns:r="http://schemas.openxmlformats.org/officeDocument/2006/relationships" xmlns:p="http://schemas.openxmlformats.org/presentationml/2006/main">
  <p:tag name="ISPRING_CUSTOM_TIMING_USED" val="1"/>
  <p:tag name="ISPRING_SLIDE_INDENT_LEVEL" val="0"/>
  <p:tag name="GENSWF_SLIDE_UID" val="{79008DD7-BB1E-417F-AC72-B710A0B157C8}:4231"/>
  <p:tag name="GENSWF_ADVANCE_TIME" val="20.496"/>
  <p:tag name="ISPRING_SLIDE_ID_2" val="{6DA48665-7EB5-46C9-B0D2-F559B7DFC030}"/>
</p:tagLst>
</file>

<file path=ppt/tags/tag26.xml><?xml version="1.0" encoding="utf-8"?>
<p:tagLst xmlns:a="http://schemas.openxmlformats.org/drawingml/2006/main" xmlns:r="http://schemas.openxmlformats.org/officeDocument/2006/relationships" xmlns:p="http://schemas.openxmlformats.org/presentationml/2006/main">
  <p:tag name="GENSWF_ADVANCE_TIME" val="25.896"/>
  <p:tag name="ISPRING_CUSTOM_TIMING_USED" val="1"/>
  <p:tag name="ISPRING_SLIDE_INDENT_LEVEL" val="0"/>
  <p:tag name="GENSWF_SLIDE_UID" val="{FDE6E4B2-EFF2-4B34-B1D0-9A1B31ABFA5E}:4232"/>
  <p:tag name="ISPRING_SLIDE_ID_2" val="{B1FA8D62-F040-4CEC-ACA0-40F826FC43C7}"/>
</p:tagLst>
</file>

<file path=ppt/tags/tag27.xml><?xml version="1.0" encoding="utf-8"?>
<p:tagLst xmlns:a="http://schemas.openxmlformats.org/drawingml/2006/main" xmlns:r="http://schemas.openxmlformats.org/officeDocument/2006/relationships" xmlns:p="http://schemas.openxmlformats.org/presentationml/2006/main">
  <p:tag name="GENSWF_ADVANCE_TIME" val="24.480"/>
  <p:tag name="ISPRING_CUSTOM_TIMING_USED" val="1"/>
  <p:tag name="ISPRING_SLIDE_INDENT_LEVEL" val="0"/>
  <p:tag name="GENSWF_SLIDE_UID" val="{10DC0B41-8D1E-4E0D-9CA0-46A7132AFC6D}:4233"/>
  <p:tag name="ISPRING_SLIDE_ID_2" val="{D7AC28CD-C0B3-4923-92D8-E421495A1F90}"/>
</p:tagLst>
</file>

<file path=ppt/tags/tag28.xml><?xml version="1.0" encoding="utf-8"?>
<p:tagLst xmlns:a="http://schemas.openxmlformats.org/drawingml/2006/main" xmlns:r="http://schemas.openxmlformats.org/officeDocument/2006/relationships" xmlns:p="http://schemas.openxmlformats.org/presentationml/2006/main">
  <p:tag name="GENSWF_ADVANCE_TIME" val="31.632"/>
  <p:tag name="ISPRING_CUSTOM_TIMING_USED" val="1"/>
  <p:tag name="ISPRING_SLIDE_INDENT_LEVEL" val="0"/>
  <p:tag name="GENSWF_SLIDE_UID" val="{274A4A47-53BE-4355-883C-CAB4EDE0DA0A}:4234"/>
  <p:tag name="ISPRING_SLIDE_ID_2" val="{D84411E5-F88B-441D-BA85-570F85314CD6}"/>
</p:tagLst>
</file>

<file path=ppt/tags/tag29.xml><?xml version="1.0" encoding="utf-8"?>
<p:tagLst xmlns:a="http://schemas.openxmlformats.org/drawingml/2006/main" xmlns:r="http://schemas.openxmlformats.org/officeDocument/2006/relationships" xmlns:p="http://schemas.openxmlformats.org/presentationml/2006/main">
  <p:tag name="GENSWF_ADVANCE_TIME" val="26.400"/>
  <p:tag name="ISPRING_CUSTOM_TIMING_USED" val="1"/>
  <p:tag name="ISPRING_SLIDE_INDENT_LEVEL" val="0"/>
  <p:tag name="GENSWF_SLIDE_UID" val="{DC6A4CE1-2C84-4A4F-A3FB-15CD912843DE}:4235"/>
  <p:tag name="ISPRING_SLIDE_ID_2" val="{24D14A6D-AE09-4FA1-B2D1-89CCDC5EA968}"/>
</p:tagLst>
</file>

<file path=ppt/tags/tag3.xml><?xml version="1.0" encoding="utf-8"?>
<p:tagLst xmlns:a="http://schemas.openxmlformats.org/drawingml/2006/main" xmlns:r="http://schemas.openxmlformats.org/officeDocument/2006/relationships" xmlns:p="http://schemas.openxmlformats.org/presentationml/2006/main">
  <p:tag name="GENSWF_SLIDE_UID" val="{4F0D0F73-BD90-4EB9-B39E-7F1C5E7BF66C}:281"/>
  <p:tag name="ISPRING_CUSTOM_TIMING_USED" val="1"/>
  <p:tag name="ISPRING_SLIDE_INDENT_LEVEL" val="0"/>
  <p:tag name="ISPRING_SLIDE_ID_2" val="{0B71EB51-D048-494F-8F91-F219620AAE44}"/>
  <p:tag name="GENSWF_ADVANCE_TIME" val="21.960"/>
</p:tagLst>
</file>

<file path=ppt/tags/tag30.xml><?xml version="1.0" encoding="utf-8"?>
<p:tagLst xmlns:a="http://schemas.openxmlformats.org/drawingml/2006/main" xmlns:r="http://schemas.openxmlformats.org/officeDocument/2006/relationships" xmlns:p="http://schemas.openxmlformats.org/presentationml/2006/main">
  <p:tag name="GENSWF_SLIDE_UID" val="{8CD8C487-3F7E-45B9-AD63-BFE866F7FB70}:4210"/>
  <p:tag name="ISPRING_CUSTOM_TIMING_USED" val="1"/>
  <p:tag name="GENSWF_ADVANCE_TIME" val="6.384"/>
  <p:tag name="ISPRING_SLIDE_INDENT_LEVEL" val="0"/>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1.quiz"/>
  <p:tag name="ISPRING_QUIZ_FULL_PATH" val="C:\Users\gideon.kirimanjaro\Desktop\Trocaire\Module 7- Revenue Diversification\quiz\quiz1.quiz"/>
  <p:tag name="ISPRING_QUIZ_RELATIVE_PATH" val="Module 7- Revenue Diversification\quiz\quiz1.quiz"/>
  <p:tag name="ISPRING_SLIDE_ID_2" val="{558DFE13-89E0-47C2-B726-D12E4B9E8E15}"/>
</p:tagLst>
</file>

<file path=ppt/tags/tag31.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2.quiz"/>
  <p:tag name="ISPRING_QUIZ_RELATIVE_PATH" val="Module 7- Revenue Diversification\quiz\quiz2.quiz"/>
  <p:tag name="GENSWF_SLIDE_UID" val="{2C3E95E8-64AB-4222-BFEF-210C2AC64228}:4211"/>
  <p:tag name="ISPRING_CUSTOM_TIMING_USED" val="1"/>
  <p:tag name="ISPRING_QUIZ_FULL_PATH" val="C:\Users\gideon.kirimanjaro\Desktop\Trocaire\Module 7- Revenue Diversification\quiz\quiz2.quiz"/>
  <p:tag name="GENSWF_ADVANCE_TIME" val="6.288"/>
  <p:tag name="ISPRING_SLIDE_INDENT_LEVEL" val="0"/>
  <p:tag name="ISPRING_SLIDE_ID_2" val="{071B3841-5C2A-4FF2-9680-143E4477B858}"/>
</p:tagLst>
</file>

<file path=ppt/tags/tag32.xml><?xml version="1.0" encoding="utf-8"?>
<p:tagLst xmlns:a="http://schemas.openxmlformats.org/drawingml/2006/main" xmlns:r="http://schemas.openxmlformats.org/officeDocument/2006/relationships" xmlns:p="http://schemas.openxmlformats.org/presentationml/2006/main">
  <p:tag name="GENSWF_SLIDE_UID" val="{87C41101-0730-433E-8D25-A2D223B36AE8}:4204"/>
  <p:tag name="ISPRING_CUSTOM_TIMING_USED" val="1"/>
  <p:tag name="GENSWF_ADVANCE_TIME" val="23.544"/>
  <p:tag name="ISPRING_SLIDE_INDENT_LEVEL" val="0"/>
  <p:tag name="ISPRING_SLIDE_ID_2" val="{731D372B-8339-4A8F-9CD9-CE58DC1C135B}"/>
</p:tagLst>
</file>

<file path=ppt/tags/tag33.xml><?xml version="1.0" encoding="utf-8"?>
<p:tagLst xmlns:a="http://schemas.openxmlformats.org/drawingml/2006/main" xmlns:r="http://schemas.openxmlformats.org/officeDocument/2006/relationships" xmlns:p="http://schemas.openxmlformats.org/presentationml/2006/main">
  <p:tag name="GENSWF_SLIDE_UID" val="{A67EE37C-4539-4D2A-B64B-6099FA27209A}:4205"/>
  <p:tag name="ISPRING_CUSTOM_TIMING_USED" val="1"/>
  <p:tag name="GENSWF_ADVANCE_TIME" val="12.504"/>
  <p:tag name="ISPRING_SLIDE_INDENT_LEVEL" val="0"/>
  <p:tag name="ISPRING_SLIDE_ID_2" val="{027F438C-4A79-4440-B05D-82C6CF23ABCB}"/>
</p:tagLst>
</file>

<file path=ppt/tags/tag34.xml><?xml version="1.0" encoding="utf-8"?>
<p:tagLst xmlns:a="http://schemas.openxmlformats.org/drawingml/2006/main" xmlns:r="http://schemas.openxmlformats.org/officeDocument/2006/relationships" xmlns:p="http://schemas.openxmlformats.org/presentationml/2006/main">
  <p:tag name="GENSWF_ADVANCE_TIME" val="20.232"/>
  <p:tag name="ISPRING_CUSTOM_TIMING_USED" val="1"/>
  <p:tag name="ISPRING_SLIDE_INDENT_LEVEL" val="0"/>
  <p:tag name="GENSWF_SLIDE_UID" val="{1635581D-595C-40BD-98D4-95BEA848BD03}:4236"/>
  <p:tag name="ISPRING_SLIDE_ID_2" val="{B315BDDE-3454-4471-B048-3BD2385E0C9D}"/>
</p:tagLst>
</file>

<file path=ppt/tags/tag35.xml><?xml version="1.0" encoding="utf-8"?>
<p:tagLst xmlns:a="http://schemas.openxmlformats.org/drawingml/2006/main" xmlns:r="http://schemas.openxmlformats.org/officeDocument/2006/relationships" xmlns:p="http://schemas.openxmlformats.org/presentationml/2006/main">
  <p:tag name="GENSWF_ADVANCE_TIME" val="16.680"/>
  <p:tag name="ISPRING_CUSTOM_TIMING_USED" val="1"/>
  <p:tag name="ISPRING_SLIDE_INDENT_LEVEL" val="0"/>
  <p:tag name="GENSWF_SLIDE_UID" val="{7E2BE228-1D1A-47E4-9497-5C77736221A9}:4237"/>
  <p:tag name="ISPRING_SLIDE_ID_2" val="{18DDA888-8492-46AB-9A5D-85CCF7456B02}"/>
</p:tagLst>
</file>

<file path=ppt/tags/tag36.xml><?xml version="1.0" encoding="utf-8"?>
<p:tagLst xmlns:a="http://schemas.openxmlformats.org/drawingml/2006/main" xmlns:r="http://schemas.openxmlformats.org/officeDocument/2006/relationships" xmlns:p="http://schemas.openxmlformats.org/presentationml/2006/main">
  <p:tag name="GENSWF_ADVANCE_TIME" val="30.048"/>
  <p:tag name="ISPRING_CUSTOM_TIMING_USED" val="1"/>
  <p:tag name="ISPRING_SLIDE_INDENT_LEVEL" val="0"/>
  <p:tag name="GENSWF_SLIDE_UID" val="{EE166455-AF96-4CC4-AABA-994683834D76}:4238"/>
  <p:tag name="ISPRING_SLIDE_ID_2" val="{2765E865-9D7F-4014-B126-4C857B95F428}"/>
</p:tagLst>
</file>

<file path=ppt/tags/tag37.xml><?xml version="1.0" encoding="utf-8"?>
<p:tagLst xmlns:a="http://schemas.openxmlformats.org/drawingml/2006/main" xmlns:r="http://schemas.openxmlformats.org/officeDocument/2006/relationships" xmlns:p="http://schemas.openxmlformats.org/presentationml/2006/main">
  <p:tag name="GENSWF_ADVANCE_TIME" val="26.232"/>
  <p:tag name="ISPRING_CUSTOM_TIMING_USED" val="1"/>
  <p:tag name="ISPRING_SLIDE_INDENT_LEVEL" val="0"/>
  <p:tag name="GENSWF_SLIDE_UID" val="{0C109E62-E4CE-44A8-9147-E9B3E6F5B4B0}:4239"/>
  <p:tag name="ISPRING_SLIDE_ID_2" val="{04FE17FB-211E-41C6-A54E-BA150D6ABB7F}"/>
</p:tagLst>
</file>

<file path=ppt/tags/tag38.xml><?xml version="1.0" encoding="utf-8"?>
<p:tagLst xmlns:a="http://schemas.openxmlformats.org/drawingml/2006/main" xmlns:r="http://schemas.openxmlformats.org/officeDocument/2006/relationships" xmlns:p="http://schemas.openxmlformats.org/presentationml/2006/main">
  <p:tag name="GENSWF_ADVANCE_TIME" val="24.096"/>
  <p:tag name="ISPRING_CUSTOM_TIMING_USED" val="1"/>
  <p:tag name="ISPRING_SLIDE_INDENT_LEVEL" val="0"/>
  <p:tag name="GENSWF_SLIDE_UID" val="{3B8DD7EE-532C-4594-BB75-E6C532F4EAEA}:4240"/>
  <p:tag name="ISPRING_SLIDE_ID_2" val="{A7F68B25-B263-4C42-871E-FDCC0EF6C7D8}"/>
</p:tagLst>
</file>

<file path=ppt/tags/tag39.xml><?xml version="1.0" encoding="utf-8"?>
<p:tagLst xmlns:a="http://schemas.openxmlformats.org/drawingml/2006/main" xmlns:r="http://schemas.openxmlformats.org/officeDocument/2006/relationships" xmlns:p="http://schemas.openxmlformats.org/presentationml/2006/main">
  <p:tag name="GENSWF_ADVANCE_TIME" val="28.536"/>
  <p:tag name="ISPRING_CUSTOM_TIMING_USED" val="1"/>
  <p:tag name="ISPRING_SLIDE_INDENT_LEVEL" val="0"/>
  <p:tag name="GENSWF_SLIDE_UID" val="{E9DCE4DB-8901-4D2B-8A4C-580AFE15F63E}:4244"/>
  <p:tag name="ISPRING_SLIDE_ID_2" val="{82D84A55-B92E-4A6A-8A0F-7738BE2EB605}"/>
</p:tagLst>
</file>

<file path=ppt/tags/tag4.xml><?xml version="1.0" encoding="utf-8"?>
<p:tagLst xmlns:a="http://schemas.openxmlformats.org/drawingml/2006/main" xmlns:r="http://schemas.openxmlformats.org/officeDocument/2006/relationships" xmlns:p="http://schemas.openxmlformats.org/presentationml/2006/main">
  <p:tag name="GENSWF_SLIDE_UID" val="{A6936E4A-B311-4E89-A4C8-BA00856FEBB2}:4202"/>
  <p:tag name="GENSWF_ADVANCE_TIME" val="8.675"/>
  <p:tag name="ISPRING_CUSTOM_TIMING_USED" val="1"/>
  <p:tag name="ISPRING_SLIDE_INDENT_LEVEL" val="0"/>
  <p:tag name="ISPRING_SLIDE_ID_2" val="{E73830E6-FEE7-4750-A4C5-8E7F54C8B4AE}"/>
</p:tagLst>
</file>

<file path=ppt/tags/tag40.xml><?xml version="1.0" encoding="utf-8"?>
<p:tagLst xmlns:a="http://schemas.openxmlformats.org/drawingml/2006/main" xmlns:r="http://schemas.openxmlformats.org/officeDocument/2006/relationships" xmlns:p="http://schemas.openxmlformats.org/presentationml/2006/main">
  <p:tag name="GENSWF_ADVANCE_TIME" val="23.544"/>
  <p:tag name="ISPRING_CUSTOM_TIMING_USED" val="1"/>
  <p:tag name="ISPRING_SLIDE_INDENT_LEVEL" val="0"/>
  <p:tag name="GENSWF_SLIDE_UID" val="{B7945FC4-2CAE-47BF-8AB2-4CB77C17D314}:4241"/>
  <p:tag name="ISPRING_SLIDE_ID_2" val="{5D45FC63-C030-4DC4-85D3-A45149872BE6}"/>
</p:tagLst>
</file>

<file path=ppt/tags/tag41.xml><?xml version="1.0" encoding="utf-8"?>
<p:tagLst xmlns:a="http://schemas.openxmlformats.org/drawingml/2006/main" xmlns:r="http://schemas.openxmlformats.org/officeDocument/2006/relationships" xmlns:p="http://schemas.openxmlformats.org/presentationml/2006/main">
  <p:tag name="GENSWF_ADVANCE_TIME" val="24.792"/>
  <p:tag name="ISPRING_CUSTOM_TIMING_USED" val="1"/>
  <p:tag name="ISPRING_SLIDE_INDENT_LEVEL" val="0"/>
  <p:tag name="GENSWF_SLIDE_UID" val="{A5B0E803-907C-4B59-92FF-BEF57B21B690}:4243"/>
  <p:tag name="ISPRING_SLIDE_ID_2" val="{84D20DB5-7694-4B05-96CD-4BCB762E9E73}"/>
</p:tagLst>
</file>

<file path=ppt/tags/tag42.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3.quiz"/>
  <p:tag name="ISPRING_QUIZ_RELATIVE_PATH" val="Module 7- Revenue Diversification\quiz\quiz3.quiz"/>
  <p:tag name="GENSWF_SLIDE_UID" val="{055D0AB9-78BF-4A3A-9189-25AA9E2A9D6F}:4212"/>
  <p:tag name="ISPRING_CUSTOM_TIMING_USED" val="1"/>
  <p:tag name="ISPRING_QUIZ_FULL_PATH" val="C:\Users\gideon.kirimanjaro\Desktop\Trocaire\Module 7- Revenue Diversification\quiz\quiz3.quiz"/>
  <p:tag name="GENSWF_ADVANCE_TIME" val="5.592"/>
  <p:tag name="ISPRING_SLIDE_INDENT_LEVEL" val="0"/>
  <p:tag name="ISPRING_SLIDE_ID_2" val="{DC2EF901-94CA-4A1C-8463-6FE8172CB220}"/>
</p:tagLst>
</file>

<file path=ppt/tags/tag43.xml><?xml version="1.0" encoding="utf-8"?>
<p:tagLst xmlns:a="http://schemas.openxmlformats.org/drawingml/2006/main" xmlns:r="http://schemas.openxmlformats.org/officeDocument/2006/relationships" xmlns:p="http://schemas.openxmlformats.org/presentationml/2006/main">
  <p:tag name="GENSWF_SLIDE_UID" val="{F86C3223-18FD-4842-BB6A-C0CC3362EB3A}:4206"/>
  <p:tag name="ISPRING_CUSTOM_TIMING_USED" val="1"/>
  <p:tag name="ISPRING_SLIDE_INDENT_LEVEL" val="0"/>
  <p:tag name="GENSWF_ADVANCE_TIME" val="50.143"/>
  <p:tag name="ISPRING_SLIDE_ID_2" val="{4DEE4E81-6F4D-46C8-BD54-14EF647FEA92}"/>
</p:tagLst>
</file>

<file path=ppt/tags/tag44.xml><?xml version="1.0" encoding="utf-8"?>
<p:tagLst xmlns:a="http://schemas.openxmlformats.org/drawingml/2006/main" xmlns:r="http://schemas.openxmlformats.org/officeDocument/2006/relationships" xmlns:p="http://schemas.openxmlformats.org/presentationml/2006/main">
  <p:tag name="ISPRING_CUSTOM_TIMING_USED" val="1"/>
  <p:tag name="ISPRING_SLIDE_INDENT_LEVEL" val="0"/>
  <p:tag name="GENSWF_SLIDE_UID" val="{6FFD8089-C900-4AA6-8349-95BABD826E1B}:4245"/>
  <p:tag name="GENSWF_ADVANCE_TIME" val="37.062"/>
  <p:tag name="ISPRING_SLIDE_ID_2" val="{8387431F-2858-4711-9297-5010903FD734}"/>
</p:tagLst>
</file>

<file path=ppt/tags/tag45.xml><?xml version="1.0" encoding="utf-8"?>
<p:tagLst xmlns:a="http://schemas.openxmlformats.org/drawingml/2006/main" xmlns:r="http://schemas.openxmlformats.org/officeDocument/2006/relationships" xmlns:p="http://schemas.openxmlformats.org/presentationml/2006/main">
  <p:tag name="GENSWF_SLIDE_UID" val="{F9EBC697-3C10-44A9-A16A-A8A332E5FA47}:4207"/>
  <p:tag name="ISPRING_CUSTOM_TIMING_USED" val="1"/>
  <p:tag name="GENSWF_ADVANCE_TIME" val="46.536"/>
  <p:tag name="ISPRING_SLIDE_INDENT_LEVEL" val="0"/>
  <p:tag name="ISPRING_SLIDE_ID_2" val="{3B4B9472-C5B2-478D-8613-6D601EA04946}"/>
</p:tagLst>
</file>

<file path=ppt/tags/tag46.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28.392"/>
  <p:tag name="ISPRING_SLIDE_INDENT_LEVEL" val="0"/>
  <p:tag name="GENSWF_SLIDE_UID" val="{94EA7679-A98E-48FD-A76E-02385771D08D}:4246"/>
  <p:tag name="ISPRING_SLIDE_ID_2" val="{1490E5FD-D71A-4415-AE42-2417378DCD33}"/>
</p:tagLst>
</file>

<file path=ppt/tags/tag47.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4.quiz"/>
  <p:tag name="ISPRING_QUIZ_RELATIVE_PATH" val="Module 7- Revenue Diversification\quiz\quiz4.quiz"/>
  <p:tag name="GENSWF_ADVANCE_TIME" val="5.000"/>
  <p:tag name="ISPRING_CUSTOM_TIMING_USED" val="1"/>
  <p:tag name="ISPRING_QUIZ_FULL_PATH" val="C:\Users\gideon.kirimanjaro\Desktop\Trocaire\Module 7- Revenue Diversification\quiz\quiz4.quiz"/>
  <p:tag name="GENSWF_SLIDE_UID" val="{1DA24C42-DD8F-4BDF-857A-D7B6A6787C3A}:4213"/>
  <p:tag name="ISPRING_SLIDE_INDENT_LEVEL" val="0"/>
  <p:tag name="ISPRING_SLIDE_ID_2" val="{1994860C-2AC9-48FB-8F58-9F72F662AD2C}"/>
</p:tagLst>
</file>

<file path=ppt/tags/tag48.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5.quiz"/>
  <p:tag name="ISPRING_QUIZ_RELATIVE_PATH" val="Module 7- Revenue Diversification\quiz\quiz5.quiz"/>
  <p:tag name="GENSWF_ADVANCE_TIME" val="5.000"/>
  <p:tag name="ISPRING_CUSTOM_TIMING_USED" val="1"/>
  <p:tag name="ISPRING_QUIZ_FULL_PATH" val="C:\Users\gideon.kirimanjaro\Desktop\Trocaire\Module 7- Revenue Diversification\quiz\quiz5.quiz"/>
  <p:tag name="GENSWF_SLIDE_UID" val="{00F50A5C-8181-4232-BB7E-1B533D31F80D}:4214"/>
  <p:tag name="ISPRING_SLIDE_INDENT_LEVEL" val="0"/>
  <p:tag name="ISPRING_SLIDE_ID_2" val="{69EEF478-4041-45FE-86E4-CD7630F7F9F5}"/>
</p:tagLst>
</file>

<file path=ppt/tags/tag49.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6.quiz"/>
  <p:tag name="ISPRING_QUIZ_RELATIVE_PATH" val="Module 7- Revenue Diversification\quiz\quiz6.quiz"/>
  <p:tag name="GENSWF_ADVANCE_TIME" val="5.000"/>
  <p:tag name="ISPRING_CUSTOM_TIMING_USED" val="1"/>
  <p:tag name="ISPRING_QUIZ_FULL_PATH" val="C:\Users\gideon.kirimanjaro\Desktop\Trocaire\Module 7- Revenue Diversification\quiz\quiz6.quiz"/>
  <p:tag name="GENSWF_SLIDE_UID" val="{707C159B-D00E-44F3-8E9F-7E1D42186030}:4215"/>
  <p:tag name="ISPRING_SLIDE_INDENT_LEVEL" val="0"/>
  <p:tag name="ISPRING_SLIDE_ID_2" val="{0BC3007F-8B46-47F6-B0C3-98054B759AB0}"/>
</p:tagLst>
</file>

<file path=ppt/tags/tag5.xml><?xml version="1.0" encoding="utf-8"?>
<p:tagLst xmlns:a="http://schemas.openxmlformats.org/drawingml/2006/main" xmlns:r="http://schemas.openxmlformats.org/officeDocument/2006/relationships" xmlns:p="http://schemas.openxmlformats.org/presentationml/2006/main">
  <p:tag name="GENSWF_SLIDE_UID" val="{390EDF81-509B-4AB9-A726-5651C13DA440}:283"/>
  <p:tag name="GENSWF_ADVANCE_TIME" val="33.144"/>
  <p:tag name="ISPRING_CUSTOM_TIMING_USED" val="1"/>
  <p:tag name="ISPRING_SLIDE_INDENT_LEVEL" val="0"/>
  <p:tag name="ISPRING_SLIDE_ID_2" val="{7BCF2C20-0741-4805-A5A4-80A7702B5600}"/>
</p:tagLst>
</file>

<file path=ppt/tags/tag50.xml><?xml version="1.0" encoding="utf-8"?>
<p:tagLst xmlns:a="http://schemas.openxmlformats.org/drawingml/2006/main" xmlns:r="http://schemas.openxmlformats.org/officeDocument/2006/relationships" xmlns:p="http://schemas.openxmlformats.org/presentationml/2006/main">
  <p:tag name="GENSWF_SLIDE_UID" val="{A4D07D00-208C-405C-A342-36207E7A7150}:4247"/>
  <p:tag name="GENSWF_ADVANCE_TIME" val="5.000"/>
  <p:tag name="ISPRING_CUSTOM_TIMING_USED" val="1"/>
  <p:tag name="ISPRING_SLIDE_ID_2" val="{AFD9D152-1F4C-4EBA-86BC-6D3FC3839922}"/>
</p:tagLst>
</file>

<file path=ppt/tags/tag6.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39.744"/>
  <p:tag name="ISPRING_SLIDE_INDENT_LEVEL" val="0"/>
  <p:tag name="GENSWF_SLIDE_UID" val="{BA3454C3-AA2E-4A24-ABA8-711937A6705B}:4216"/>
  <p:tag name="ISPRING_SLIDE_ID_2" val="{21B2E434-2BBC-4B41-BAB6-1ADBC0562219}"/>
</p:tagLst>
</file>

<file path=ppt/tags/tag7.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31.524"/>
  <p:tag name="ISPRING_SLIDE_INDENT_LEVEL" val="0"/>
  <p:tag name="GENSWF_SLIDE_UID" val="{533CD683-0B3A-4255-918F-4520065B5511}:4217"/>
  <p:tag name="ISPRING_SLIDE_ID_2" val="{E87313C9-CDC4-48D9-BC92-D4C202CF26E4}"/>
</p:tagLst>
</file>

<file path=ppt/tags/tag8.xml><?xml version="1.0" encoding="utf-8"?>
<p:tagLst xmlns:a="http://schemas.openxmlformats.org/drawingml/2006/main" xmlns:r="http://schemas.openxmlformats.org/officeDocument/2006/relationships" xmlns:p="http://schemas.openxmlformats.org/presentationml/2006/main">
  <p:tag name="GENSWF_SLIDE_UID" val="{BF78B48C-F8EB-41BC-97D2-1F5DDCAAD9C2}:4197"/>
  <p:tag name="ISPRING_CUSTOM_TIMING_USED" val="1"/>
  <p:tag name="GENSWF_ADVANCE_TIME" val="35.568"/>
  <p:tag name="ISPRING_SLIDE_INDENT_LEVEL" val="0"/>
  <p:tag name="ISPRING_SLIDE_ID_2" val="{3CDFEFF1-206D-4FB7-833C-6FE42369320C}"/>
</p:tagLst>
</file>

<file path=ppt/tags/tag9.xml><?xml version="1.0" encoding="utf-8"?>
<p:tagLst xmlns:a="http://schemas.openxmlformats.org/drawingml/2006/main" xmlns:r="http://schemas.openxmlformats.org/officeDocument/2006/relationships" xmlns:p="http://schemas.openxmlformats.org/presentationml/2006/main">
  <p:tag name="ISPRING_CUSTOM_TIMING_USED" val="1"/>
  <p:tag name="GENSWF_ADVANCE_TIME" val="26.289"/>
  <p:tag name="ISPRING_SLIDE_INDENT_LEVEL" val="0"/>
  <p:tag name="GENSWF_SLIDE_UID" val="{F282A8DB-722E-4592-895D-CB98C35FD457}:4218"/>
  <p:tag name="ISPRING_SLIDE_ID_2" val="{D380D676-2574-4CAF-B9F3-6409556D4E2B}"/>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11746</TotalTime>
  <Words>6140</Words>
  <Application>Microsoft Office PowerPoint</Application>
  <PresentationFormat>Widescreen</PresentationFormat>
  <Paragraphs>370</Paragraphs>
  <Slides>49</Slides>
  <Notes>49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49</vt:i4>
      </vt:variant>
    </vt:vector>
  </HeadingPairs>
  <TitlesOfParts>
    <vt:vector size="63" baseType="lpstr">
      <vt:lpstr>Arial</vt:lpstr>
      <vt:lpstr>Arial Narrow</vt:lpstr>
      <vt:lpstr>Calibri</vt:lpstr>
      <vt:lpstr>Calibri Light</vt:lpstr>
      <vt:lpstr>Montserrat Alternates ExtraBold</vt:lpstr>
      <vt:lpstr>Montserrat Alternates Medium</vt:lpstr>
      <vt:lpstr>Montserrat Alternates SemiBold</vt:lpstr>
      <vt:lpstr>Montserrat Black</vt:lpstr>
      <vt:lpstr>Montserrat ExtraBold</vt:lpstr>
      <vt:lpstr>Montserrat Medium</vt:lpstr>
      <vt:lpstr>Montserrat SemiBold</vt:lpstr>
      <vt:lpstr>Segoe UI</vt:lpstr>
      <vt:lpstr>Segoe UI Semibold</vt:lpstr>
      <vt:lpstr>Office Theme</vt:lpstr>
      <vt:lpstr>PowerPoint Presentation</vt:lpstr>
      <vt:lpstr>Module Objectives and Learning Outcomes</vt:lpstr>
      <vt:lpstr>PowerPoint Presentation</vt:lpstr>
      <vt:lpstr>Social Enterprise development for financial       sustainability</vt:lpstr>
      <vt:lpstr>Social Enterprise development for financial       sustainability</vt:lpstr>
      <vt:lpstr>Social Enterprise development for financial       sustainability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7- Revenue Diversification-web</dc:title>
  <dc:subject/>
  <dc:creator>Agnetta Makokha</dc:creator>
  <cp:keywords/>
  <dc:description/>
  <cp:lastModifiedBy>Gideon Kirimanjaro</cp:lastModifiedBy>
  <cp:revision>499</cp:revision>
  <dcterms:created xsi:type="dcterms:W3CDTF">2024-11-30T08:57:18Z</dcterms:created>
  <dcterms:modified xsi:type="dcterms:W3CDTF">2024-12-18T14:38:55Z</dcterms:modified>
  <cp:category/>
</cp:coreProperties>
</file>

<file path=docProps/thumbnail.jpeg>
</file>